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662BDD-EDA1-463A-B563-1FD9A53CD2F4}">
  <a:tblStyle styleId="{07662BDD-EDA1-463A-B563-1FD9A53CD2F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28f67fbcff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28f67fbcff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Kshitiz: Edited this slide (change if needed)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20b1649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20b1649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Kitae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ebf5ce0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ebf5ce0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2104bdf1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72104bdf1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2104bdf1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72104bdf1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215925d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215925d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215925d5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215925d5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215925d5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215925d5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f67fbcff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f67fbcff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Katy</a:t>
            </a:r>
            <a:endParaRPr/>
          </a:p>
          <a:p>
            <a:pPr indent="0" lvl="0" marL="0" rtl="0" algn="l">
              <a:spcBef>
                <a:spcPts val="0"/>
              </a:spcBef>
              <a:spcAft>
                <a:spcPts val="0"/>
              </a:spcAft>
              <a:buNone/>
            </a:pPr>
            <a:r>
              <a:rPr lang="en">
                <a:solidFill>
                  <a:schemeClr val="dk1"/>
                </a:solidFill>
              </a:rPr>
              <a:t>VARIMA model can be particularly useful due to the complex geographical and environmental interactions that affect air quality across different regions. </a:t>
            </a:r>
            <a:r>
              <a:rPr lang="en"/>
              <a:t>For instance, industrial activity in one area might affect air quality in neighboring areas due to the movement of air masses. VARIMA can model such interdependencies between multiple time series (e.g., air quality measurements from multiple monitoring stations).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20b1649c7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20b1649c7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Kshitiz</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8f67fbcff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8f67fbcff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Kshitiz</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f67fbcff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8f67fbcff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Kshitiz: Edited this slide (change if needed)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debf5ce05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debf5ce05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Kshitiz</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f67fbcff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8f67fbcff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Kshitiz</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8f67fbcff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8f67fbcff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Kshitiz</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f8a36bef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f8a36bef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f8a36be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df8a36be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2104bdf17_4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72104bdf17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Kshitiz</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8f67fbcff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8f67fbcff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Kshitiz: Edited this slide (change if needed)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Present: Katy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202b7368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202b7368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Kshitiz: Edited this slide (change if needed)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Present: Katy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8f67fbcff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8f67fbcff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Kitae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Kshitiz: Added some content (change if needed)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8f67fbcff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8f67fbcff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Welly</a:t>
            </a:r>
            <a:endParaRPr/>
          </a:p>
          <a:p>
            <a:pPr indent="0" lvl="0" marL="0" rtl="0" algn="l">
              <a:spcBef>
                <a:spcPts val="0"/>
              </a:spcBef>
              <a:spcAft>
                <a:spcPts val="0"/>
              </a:spcAft>
              <a:buClr>
                <a:schemeClr val="dk1"/>
              </a:buClr>
              <a:buSzPts val="1100"/>
              <a:buFont typeface="Arial"/>
              <a:buNone/>
            </a:pPr>
            <a:r>
              <a:rPr lang="en">
                <a:solidFill>
                  <a:schemeClr val="dk1"/>
                </a:solidFill>
              </a:rPr>
              <a:t>Present: Welly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2104bdf1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2104bdf1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Welly</a:t>
            </a:r>
            <a:endParaRPr/>
          </a:p>
          <a:p>
            <a:pPr indent="0" lvl="0" marL="0" rtl="0" algn="l">
              <a:spcBef>
                <a:spcPts val="0"/>
              </a:spcBef>
              <a:spcAft>
                <a:spcPts val="0"/>
              </a:spcAft>
              <a:buClr>
                <a:schemeClr val="dk1"/>
              </a:buClr>
              <a:buSzPts val="1100"/>
              <a:buFont typeface="Arial"/>
              <a:buNone/>
            </a:pPr>
            <a:r>
              <a:rPr lang="en">
                <a:solidFill>
                  <a:schemeClr val="dk1"/>
                </a:solidFill>
              </a:rPr>
              <a:t>Present: Welly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Kshitiz: Added some EDA plots. These EDA should come after talking about data, missing values, and preprocessing.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Insights: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AQI is constant throughout the year for Bengaluru and Chennai (South India). In North India, AQI increases significantly in winter months. There are several reasons for this: agricultural waste burning is one major reason, increased heating through biomass burning (wood, coal) in North India because North India tends to be much cooler during the winters than South India, fog formation which traps air pollutants, low wind speeds traps air pollutants, and temperature inversion which lets accumulation of pollutants near ground.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Another controversial reason: Diwali festival during November in which firecrackers are burned which in turn leads to air pollution but this reason may offend certain people because of religious reasons so it’s best to avoid it</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f67fbcff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8f67fbcff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Kitae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20b1649c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720b1649c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 name="Shape 11"/>
        <p:cNvGrpSpPr/>
        <p:nvPr/>
      </p:nvGrpSpPr>
      <p:grpSpPr>
        <a:xfrm>
          <a:off x="0" y="0"/>
          <a:ext cx="0" cy="0"/>
          <a:chOff x="0" y="0"/>
          <a:chExt cx="0" cy="0"/>
        </a:xfrm>
      </p:grpSpPr>
      <p:sp>
        <p:nvSpPr>
          <p:cNvPr id="12" name="Google Shape;12;p2"/>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idx="11" type="ftr"/>
          </p:nvPr>
        </p:nvSpPr>
        <p:spPr>
          <a:xfrm>
            <a:off x="172720" y="4767263"/>
            <a:ext cx="8209200" cy="2745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Font typeface="Roboto"/>
              <a:buNone/>
              <a:defRPr>
                <a:latin typeface="Roboto"/>
                <a:ea typeface="Roboto"/>
                <a:cs typeface="Roboto"/>
                <a:sym typeface="Roboto"/>
              </a:defRPr>
            </a:lvl1pPr>
            <a:lvl2pPr lvl="1" rtl="0" algn="l">
              <a:lnSpc>
                <a:spcPct val="100000"/>
              </a:lnSpc>
              <a:spcBef>
                <a:spcPts val="0"/>
              </a:spcBef>
              <a:spcAft>
                <a:spcPts val="0"/>
              </a:spcAft>
              <a:buSzPts val="1400"/>
              <a:buFont typeface="Roboto"/>
              <a:buNone/>
              <a:defRPr>
                <a:latin typeface="Roboto"/>
                <a:ea typeface="Roboto"/>
                <a:cs typeface="Roboto"/>
                <a:sym typeface="Roboto"/>
              </a:defRPr>
            </a:lvl2pPr>
            <a:lvl3pPr lvl="2" rtl="0" algn="l">
              <a:lnSpc>
                <a:spcPct val="100000"/>
              </a:lnSpc>
              <a:spcBef>
                <a:spcPts val="0"/>
              </a:spcBef>
              <a:spcAft>
                <a:spcPts val="0"/>
              </a:spcAft>
              <a:buSzPts val="1400"/>
              <a:buFont typeface="Roboto"/>
              <a:buNone/>
              <a:defRPr>
                <a:latin typeface="Roboto"/>
                <a:ea typeface="Roboto"/>
                <a:cs typeface="Roboto"/>
                <a:sym typeface="Roboto"/>
              </a:defRPr>
            </a:lvl3pPr>
            <a:lvl4pPr lvl="3" rtl="0" algn="l">
              <a:lnSpc>
                <a:spcPct val="100000"/>
              </a:lnSpc>
              <a:spcBef>
                <a:spcPts val="0"/>
              </a:spcBef>
              <a:spcAft>
                <a:spcPts val="0"/>
              </a:spcAft>
              <a:buSzPts val="1400"/>
              <a:buFont typeface="Roboto"/>
              <a:buNone/>
              <a:defRPr>
                <a:latin typeface="Roboto"/>
                <a:ea typeface="Roboto"/>
                <a:cs typeface="Roboto"/>
                <a:sym typeface="Roboto"/>
              </a:defRPr>
            </a:lvl4pPr>
            <a:lvl5pPr lvl="4" rtl="0" algn="l">
              <a:lnSpc>
                <a:spcPct val="100000"/>
              </a:lnSpc>
              <a:spcBef>
                <a:spcPts val="0"/>
              </a:spcBef>
              <a:spcAft>
                <a:spcPts val="0"/>
              </a:spcAft>
              <a:buSzPts val="1400"/>
              <a:buFont typeface="Roboto"/>
              <a:buNone/>
              <a:defRPr>
                <a:latin typeface="Roboto"/>
                <a:ea typeface="Roboto"/>
                <a:cs typeface="Roboto"/>
                <a:sym typeface="Roboto"/>
              </a:defRPr>
            </a:lvl5pPr>
            <a:lvl6pPr lvl="5" rtl="0" algn="l">
              <a:lnSpc>
                <a:spcPct val="100000"/>
              </a:lnSpc>
              <a:spcBef>
                <a:spcPts val="0"/>
              </a:spcBef>
              <a:spcAft>
                <a:spcPts val="0"/>
              </a:spcAft>
              <a:buSzPts val="1400"/>
              <a:buFont typeface="Roboto"/>
              <a:buNone/>
              <a:defRPr>
                <a:latin typeface="Roboto"/>
                <a:ea typeface="Roboto"/>
                <a:cs typeface="Roboto"/>
                <a:sym typeface="Roboto"/>
              </a:defRPr>
            </a:lvl6pPr>
            <a:lvl7pPr lvl="6" rtl="0" algn="l">
              <a:lnSpc>
                <a:spcPct val="100000"/>
              </a:lnSpc>
              <a:spcBef>
                <a:spcPts val="0"/>
              </a:spcBef>
              <a:spcAft>
                <a:spcPts val="0"/>
              </a:spcAft>
              <a:buSzPts val="1400"/>
              <a:buFont typeface="Roboto"/>
              <a:buNone/>
              <a:defRPr>
                <a:latin typeface="Roboto"/>
                <a:ea typeface="Roboto"/>
                <a:cs typeface="Roboto"/>
                <a:sym typeface="Roboto"/>
              </a:defRPr>
            </a:lvl7pPr>
            <a:lvl8pPr lvl="7" rtl="0" algn="l">
              <a:lnSpc>
                <a:spcPct val="100000"/>
              </a:lnSpc>
              <a:spcBef>
                <a:spcPts val="0"/>
              </a:spcBef>
              <a:spcAft>
                <a:spcPts val="0"/>
              </a:spcAft>
              <a:buSzPts val="1400"/>
              <a:buFont typeface="Roboto"/>
              <a:buNone/>
              <a:defRPr>
                <a:latin typeface="Roboto"/>
                <a:ea typeface="Roboto"/>
                <a:cs typeface="Roboto"/>
                <a:sym typeface="Roboto"/>
              </a:defRPr>
            </a:lvl8pPr>
            <a:lvl9pPr lvl="8" rtl="0" algn="l">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4" name="Google Shape;14;p2"/>
          <p:cNvSpPr txBox="1"/>
          <p:nvPr>
            <p:ph type="title"/>
          </p:nvPr>
        </p:nvSpPr>
        <p:spPr>
          <a:xfrm>
            <a:off x="154050" y="76200"/>
            <a:ext cx="8835900" cy="378000"/>
          </a:xfrm>
          <a:prstGeom prst="rect">
            <a:avLst/>
          </a:prstGeom>
          <a:noFill/>
          <a:ln>
            <a:noFill/>
          </a:ln>
        </p:spPr>
        <p:txBody>
          <a:bodyPr anchorCtr="0" anchor="ctr" bIns="45700" lIns="91425" spcFirstLastPara="1" rIns="91425" wrap="square" tIns="45700">
            <a:norm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Font typeface="Roboto"/>
              <a:buNone/>
              <a:defRPr>
                <a:latin typeface="Roboto"/>
                <a:ea typeface="Roboto"/>
                <a:cs typeface="Roboto"/>
                <a:sym typeface="Roboto"/>
              </a:defRPr>
            </a:lvl2pPr>
            <a:lvl3pPr lvl="2" rtl="0">
              <a:lnSpc>
                <a:spcPct val="100000"/>
              </a:lnSpc>
              <a:spcBef>
                <a:spcPts val="0"/>
              </a:spcBef>
              <a:spcAft>
                <a:spcPts val="0"/>
              </a:spcAft>
              <a:buSzPts val="1400"/>
              <a:buFont typeface="Roboto"/>
              <a:buNone/>
              <a:defRPr>
                <a:latin typeface="Roboto"/>
                <a:ea typeface="Roboto"/>
                <a:cs typeface="Roboto"/>
                <a:sym typeface="Roboto"/>
              </a:defRPr>
            </a:lvl3pPr>
            <a:lvl4pPr lvl="3" rtl="0">
              <a:lnSpc>
                <a:spcPct val="100000"/>
              </a:lnSpc>
              <a:spcBef>
                <a:spcPts val="0"/>
              </a:spcBef>
              <a:spcAft>
                <a:spcPts val="0"/>
              </a:spcAft>
              <a:buSzPts val="1400"/>
              <a:buFont typeface="Roboto"/>
              <a:buNone/>
              <a:defRPr>
                <a:latin typeface="Roboto"/>
                <a:ea typeface="Roboto"/>
                <a:cs typeface="Roboto"/>
                <a:sym typeface="Roboto"/>
              </a:defRPr>
            </a:lvl4pPr>
            <a:lvl5pPr lvl="4" rtl="0">
              <a:lnSpc>
                <a:spcPct val="100000"/>
              </a:lnSpc>
              <a:spcBef>
                <a:spcPts val="0"/>
              </a:spcBef>
              <a:spcAft>
                <a:spcPts val="0"/>
              </a:spcAft>
              <a:buSzPts val="1400"/>
              <a:buFont typeface="Roboto"/>
              <a:buNone/>
              <a:defRPr>
                <a:latin typeface="Roboto"/>
                <a:ea typeface="Roboto"/>
                <a:cs typeface="Roboto"/>
                <a:sym typeface="Roboto"/>
              </a:defRPr>
            </a:lvl5pPr>
            <a:lvl6pPr lvl="5" rtl="0">
              <a:lnSpc>
                <a:spcPct val="100000"/>
              </a:lnSpc>
              <a:spcBef>
                <a:spcPts val="0"/>
              </a:spcBef>
              <a:spcAft>
                <a:spcPts val="0"/>
              </a:spcAft>
              <a:buSzPts val="1400"/>
              <a:buFont typeface="Roboto"/>
              <a:buNone/>
              <a:defRPr>
                <a:latin typeface="Roboto"/>
                <a:ea typeface="Roboto"/>
                <a:cs typeface="Roboto"/>
                <a:sym typeface="Roboto"/>
              </a:defRPr>
            </a:lvl6pPr>
            <a:lvl7pPr lvl="6" rtl="0">
              <a:lnSpc>
                <a:spcPct val="100000"/>
              </a:lnSpc>
              <a:spcBef>
                <a:spcPts val="0"/>
              </a:spcBef>
              <a:spcAft>
                <a:spcPts val="0"/>
              </a:spcAft>
              <a:buSzPts val="1400"/>
              <a:buFont typeface="Roboto"/>
              <a:buNone/>
              <a:defRPr>
                <a:latin typeface="Roboto"/>
                <a:ea typeface="Roboto"/>
                <a:cs typeface="Roboto"/>
                <a:sym typeface="Roboto"/>
              </a:defRPr>
            </a:lvl7pPr>
            <a:lvl8pPr lvl="7" rtl="0">
              <a:lnSpc>
                <a:spcPct val="100000"/>
              </a:lnSpc>
              <a:spcBef>
                <a:spcPts val="0"/>
              </a:spcBef>
              <a:spcAft>
                <a:spcPts val="0"/>
              </a:spcAft>
              <a:buSzPts val="1400"/>
              <a:buFont typeface="Roboto"/>
              <a:buNone/>
              <a:defRPr>
                <a:latin typeface="Roboto"/>
                <a:ea typeface="Roboto"/>
                <a:cs typeface="Roboto"/>
                <a:sym typeface="Roboto"/>
              </a:defRPr>
            </a:lvl8pPr>
            <a:lvl9pPr lvl="8" rtl="0">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15" name="Google Shape;15;p2"/>
          <p:cNvSpPr txBox="1"/>
          <p:nvPr>
            <p:ph idx="1" type="body"/>
          </p:nvPr>
        </p:nvSpPr>
        <p:spPr>
          <a:xfrm>
            <a:off x="155725" y="514350"/>
            <a:ext cx="8839200" cy="4252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600"/>
              <a:buFont typeface="Roboto"/>
              <a:buNone/>
              <a:defRPr i="0" sz="16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i="0" sz="1400" u="none" cap="none" strike="noStrike">
                <a:solidFill>
                  <a:srgbClr val="000000"/>
                </a:solidFill>
                <a:latin typeface="Roboto"/>
                <a:ea typeface="Roboto"/>
                <a:cs typeface="Roboto"/>
                <a:sym typeface="Roboto"/>
              </a:defRPr>
            </a:lvl2pPr>
            <a:lvl3pPr indent="-304800" lvl="2" marL="1371600" marR="0" rtl="0" algn="l">
              <a:lnSpc>
                <a:spcPct val="100000"/>
              </a:lnSpc>
              <a:spcBef>
                <a:spcPts val="0"/>
              </a:spcBef>
              <a:spcAft>
                <a:spcPts val="0"/>
              </a:spcAft>
              <a:buClr>
                <a:srgbClr val="000000"/>
              </a:buClr>
              <a:buSzPts val="1200"/>
              <a:buFont typeface="Roboto"/>
              <a:buChar char="o"/>
              <a:defRPr i="0" sz="1200" u="none" cap="none" strike="noStrike">
                <a:solidFill>
                  <a:srgbClr val="000000"/>
                </a:solidFill>
                <a:latin typeface="Roboto"/>
                <a:ea typeface="Roboto"/>
                <a:cs typeface="Roboto"/>
                <a:sym typeface="Roboto"/>
              </a:defRPr>
            </a:lvl3pPr>
            <a:lvl4pPr indent="-292100" lvl="3" marL="1828800" marR="0" rtl="0" algn="l">
              <a:lnSpc>
                <a:spcPct val="100000"/>
              </a:lnSpc>
              <a:spcBef>
                <a:spcPts val="0"/>
              </a:spcBef>
              <a:spcAft>
                <a:spcPts val="0"/>
              </a:spcAft>
              <a:buClr>
                <a:srgbClr val="000000"/>
              </a:buClr>
              <a:buSzPts val="1000"/>
              <a:buFont typeface="Roboto"/>
              <a:buChar char="▪"/>
              <a:defRPr i="0" sz="10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400"/>
              <a:buFont typeface="Roboto"/>
              <a:buNone/>
              <a:defRPr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p:cSld name="Main Title">
    <p:spTree>
      <p:nvGrpSpPr>
        <p:cNvPr id="16" name="Shape 16"/>
        <p:cNvGrpSpPr/>
        <p:nvPr/>
      </p:nvGrpSpPr>
      <p:grpSpPr>
        <a:xfrm>
          <a:off x="0" y="0"/>
          <a:ext cx="0" cy="0"/>
          <a:chOff x="0" y="0"/>
          <a:chExt cx="0" cy="0"/>
        </a:xfrm>
      </p:grpSpPr>
      <p:sp>
        <p:nvSpPr>
          <p:cNvPr id="17" name="Google Shape;17;p3"/>
          <p:cNvSpPr/>
          <p:nvPr/>
        </p:nvSpPr>
        <p:spPr>
          <a:xfrm>
            <a:off x="161926" y="0"/>
            <a:ext cx="8915400" cy="894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8" name="Google Shape;18;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 name="Google Shape;19;p3"/>
          <p:cNvSpPr/>
          <p:nvPr/>
        </p:nvSpPr>
        <p:spPr>
          <a:xfrm>
            <a:off x="1" y="-1"/>
            <a:ext cx="9144000" cy="5143500"/>
          </a:xfrm>
          <a:prstGeom prst="rect">
            <a:avLst/>
          </a:prstGeom>
          <a:solidFill>
            <a:schemeClr val="dk2">
              <a:alpha val="623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_1">
    <p:spTree>
      <p:nvGrpSpPr>
        <p:cNvPr id="20" name="Shape 20"/>
        <p:cNvGrpSpPr/>
        <p:nvPr/>
      </p:nvGrpSpPr>
      <p:grpSpPr>
        <a:xfrm>
          <a:off x="0" y="0"/>
          <a:ext cx="0" cy="0"/>
          <a:chOff x="0" y="0"/>
          <a:chExt cx="0" cy="0"/>
        </a:xfrm>
      </p:grpSpPr>
      <p:sp>
        <p:nvSpPr>
          <p:cNvPr id="21" name="Google Shape;21;p4"/>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i="0" u="none" cap="none" strike="noStrike">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idx="11" type="ftr"/>
          </p:nvPr>
        </p:nvSpPr>
        <p:spPr>
          <a:xfrm>
            <a:off x="172720" y="4767263"/>
            <a:ext cx="8209200" cy="2745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Font typeface="Roboto"/>
              <a:buNone/>
              <a:defRPr>
                <a:latin typeface="Roboto"/>
                <a:ea typeface="Roboto"/>
                <a:cs typeface="Roboto"/>
                <a:sym typeface="Roboto"/>
              </a:defRPr>
            </a:lvl1pPr>
            <a:lvl2pPr lvl="1" rtl="0" algn="l">
              <a:lnSpc>
                <a:spcPct val="100000"/>
              </a:lnSpc>
              <a:spcBef>
                <a:spcPts val="0"/>
              </a:spcBef>
              <a:spcAft>
                <a:spcPts val="0"/>
              </a:spcAft>
              <a:buSzPts val="1400"/>
              <a:buFont typeface="Roboto"/>
              <a:buNone/>
              <a:defRPr>
                <a:latin typeface="Roboto"/>
                <a:ea typeface="Roboto"/>
                <a:cs typeface="Roboto"/>
                <a:sym typeface="Roboto"/>
              </a:defRPr>
            </a:lvl2pPr>
            <a:lvl3pPr lvl="2" rtl="0" algn="l">
              <a:lnSpc>
                <a:spcPct val="100000"/>
              </a:lnSpc>
              <a:spcBef>
                <a:spcPts val="0"/>
              </a:spcBef>
              <a:spcAft>
                <a:spcPts val="0"/>
              </a:spcAft>
              <a:buSzPts val="1400"/>
              <a:buFont typeface="Roboto"/>
              <a:buNone/>
              <a:defRPr>
                <a:latin typeface="Roboto"/>
                <a:ea typeface="Roboto"/>
                <a:cs typeface="Roboto"/>
                <a:sym typeface="Roboto"/>
              </a:defRPr>
            </a:lvl3pPr>
            <a:lvl4pPr lvl="3" rtl="0" algn="l">
              <a:lnSpc>
                <a:spcPct val="100000"/>
              </a:lnSpc>
              <a:spcBef>
                <a:spcPts val="0"/>
              </a:spcBef>
              <a:spcAft>
                <a:spcPts val="0"/>
              </a:spcAft>
              <a:buSzPts val="1400"/>
              <a:buFont typeface="Roboto"/>
              <a:buNone/>
              <a:defRPr>
                <a:latin typeface="Roboto"/>
                <a:ea typeface="Roboto"/>
                <a:cs typeface="Roboto"/>
                <a:sym typeface="Roboto"/>
              </a:defRPr>
            </a:lvl4pPr>
            <a:lvl5pPr lvl="4" rtl="0" algn="l">
              <a:lnSpc>
                <a:spcPct val="100000"/>
              </a:lnSpc>
              <a:spcBef>
                <a:spcPts val="0"/>
              </a:spcBef>
              <a:spcAft>
                <a:spcPts val="0"/>
              </a:spcAft>
              <a:buSzPts val="1400"/>
              <a:buFont typeface="Roboto"/>
              <a:buNone/>
              <a:defRPr>
                <a:latin typeface="Roboto"/>
                <a:ea typeface="Roboto"/>
                <a:cs typeface="Roboto"/>
                <a:sym typeface="Roboto"/>
              </a:defRPr>
            </a:lvl5pPr>
            <a:lvl6pPr lvl="5" rtl="0" algn="l">
              <a:lnSpc>
                <a:spcPct val="100000"/>
              </a:lnSpc>
              <a:spcBef>
                <a:spcPts val="0"/>
              </a:spcBef>
              <a:spcAft>
                <a:spcPts val="0"/>
              </a:spcAft>
              <a:buSzPts val="1400"/>
              <a:buFont typeface="Roboto"/>
              <a:buNone/>
              <a:defRPr>
                <a:latin typeface="Roboto"/>
                <a:ea typeface="Roboto"/>
                <a:cs typeface="Roboto"/>
                <a:sym typeface="Roboto"/>
              </a:defRPr>
            </a:lvl6pPr>
            <a:lvl7pPr lvl="6" rtl="0" algn="l">
              <a:lnSpc>
                <a:spcPct val="100000"/>
              </a:lnSpc>
              <a:spcBef>
                <a:spcPts val="0"/>
              </a:spcBef>
              <a:spcAft>
                <a:spcPts val="0"/>
              </a:spcAft>
              <a:buSzPts val="1400"/>
              <a:buFont typeface="Roboto"/>
              <a:buNone/>
              <a:defRPr>
                <a:latin typeface="Roboto"/>
                <a:ea typeface="Roboto"/>
                <a:cs typeface="Roboto"/>
                <a:sym typeface="Roboto"/>
              </a:defRPr>
            </a:lvl7pPr>
            <a:lvl8pPr lvl="7" rtl="0" algn="l">
              <a:lnSpc>
                <a:spcPct val="100000"/>
              </a:lnSpc>
              <a:spcBef>
                <a:spcPts val="0"/>
              </a:spcBef>
              <a:spcAft>
                <a:spcPts val="0"/>
              </a:spcAft>
              <a:buSzPts val="1400"/>
              <a:buFont typeface="Roboto"/>
              <a:buNone/>
              <a:defRPr>
                <a:latin typeface="Roboto"/>
                <a:ea typeface="Roboto"/>
                <a:cs typeface="Roboto"/>
                <a:sym typeface="Roboto"/>
              </a:defRPr>
            </a:lvl8pPr>
            <a:lvl9pPr lvl="8" rtl="0" algn="l">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3" name="Google Shape;23;p4"/>
          <p:cNvSpPr txBox="1"/>
          <p:nvPr>
            <p:ph type="title"/>
          </p:nvPr>
        </p:nvSpPr>
        <p:spPr>
          <a:xfrm>
            <a:off x="154050" y="76200"/>
            <a:ext cx="8835900" cy="378000"/>
          </a:xfrm>
          <a:prstGeom prst="rect">
            <a:avLst/>
          </a:prstGeom>
          <a:noFill/>
          <a:ln>
            <a:noFill/>
          </a:ln>
        </p:spPr>
        <p:txBody>
          <a:bodyPr anchorCtr="0" anchor="ctr" bIns="45700" lIns="91425" spcFirstLastPara="1" rIns="91425" wrap="square" tIns="45700">
            <a:norm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Font typeface="Roboto"/>
              <a:buNone/>
              <a:defRPr>
                <a:latin typeface="Roboto"/>
                <a:ea typeface="Roboto"/>
                <a:cs typeface="Roboto"/>
                <a:sym typeface="Roboto"/>
              </a:defRPr>
            </a:lvl2pPr>
            <a:lvl3pPr lvl="2" rtl="0" algn="r">
              <a:lnSpc>
                <a:spcPct val="100000"/>
              </a:lnSpc>
              <a:spcBef>
                <a:spcPts val="0"/>
              </a:spcBef>
              <a:spcAft>
                <a:spcPts val="0"/>
              </a:spcAft>
              <a:buSzPts val="1400"/>
              <a:buFont typeface="Roboto"/>
              <a:buNone/>
              <a:defRPr>
                <a:latin typeface="Roboto"/>
                <a:ea typeface="Roboto"/>
                <a:cs typeface="Roboto"/>
                <a:sym typeface="Roboto"/>
              </a:defRPr>
            </a:lvl3pPr>
            <a:lvl4pPr lvl="3" rtl="0" algn="r">
              <a:lnSpc>
                <a:spcPct val="100000"/>
              </a:lnSpc>
              <a:spcBef>
                <a:spcPts val="0"/>
              </a:spcBef>
              <a:spcAft>
                <a:spcPts val="0"/>
              </a:spcAft>
              <a:buSzPts val="1400"/>
              <a:buFont typeface="Roboto"/>
              <a:buNone/>
              <a:defRPr>
                <a:latin typeface="Roboto"/>
                <a:ea typeface="Roboto"/>
                <a:cs typeface="Roboto"/>
                <a:sym typeface="Roboto"/>
              </a:defRPr>
            </a:lvl4pPr>
            <a:lvl5pPr lvl="4" rtl="0" algn="r">
              <a:lnSpc>
                <a:spcPct val="100000"/>
              </a:lnSpc>
              <a:spcBef>
                <a:spcPts val="0"/>
              </a:spcBef>
              <a:spcAft>
                <a:spcPts val="0"/>
              </a:spcAft>
              <a:buSzPts val="1400"/>
              <a:buFont typeface="Roboto"/>
              <a:buNone/>
              <a:defRPr>
                <a:latin typeface="Roboto"/>
                <a:ea typeface="Roboto"/>
                <a:cs typeface="Roboto"/>
                <a:sym typeface="Roboto"/>
              </a:defRPr>
            </a:lvl5pPr>
            <a:lvl6pPr lvl="5" rtl="0" algn="r">
              <a:lnSpc>
                <a:spcPct val="100000"/>
              </a:lnSpc>
              <a:spcBef>
                <a:spcPts val="0"/>
              </a:spcBef>
              <a:spcAft>
                <a:spcPts val="0"/>
              </a:spcAft>
              <a:buSzPts val="1400"/>
              <a:buFont typeface="Roboto"/>
              <a:buNone/>
              <a:defRPr>
                <a:latin typeface="Roboto"/>
                <a:ea typeface="Roboto"/>
                <a:cs typeface="Roboto"/>
                <a:sym typeface="Roboto"/>
              </a:defRPr>
            </a:lvl6pPr>
            <a:lvl7pPr lvl="6" rtl="0" algn="r">
              <a:lnSpc>
                <a:spcPct val="100000"/>
              </a:lnSpc>
              <a:spcBef>
                <a:spcPts val="0"/>
              </a:spcBef>
              <a:spcAft>
                <a:spcPts val="0"/>
              </a:spcAft>
              <a:buSzPts val="1400"/>
              <a:buFont typeface="Roboto"/>
              <a:buNone/>
              <a:defRPr>
                <a:latin typeface="Roboto"/>
                <a:ea typeface="Roboto"/>
                <a:cs typeface="Roboto"/>
                <a:sym typeface="Roboto"/>
              </a:defRPr>
            </a:lvl7pPr>
            <a:lvl8pPr lvl="7" rtl="0" algn="r">
              <a:lnSpc>
                <a:spcPct val="100000"/>
              </a:lnSpc>
              <a:spcBef>
                <a:spcPts val="0"/>
              </a:spcBef>
              <a:spcAft>
                <a:spcPts val="0"/>
              </a:spcAft>
              <a:buSzPts val="1400"/>
              <a:buFont typeface="Roboto"/>
              <a:buNone/>
              <a:defRPr>
                <a:latin typeface="Roboto"/>
                <a:ea typeface="Roboto"/>
                <a:cs typeface="Roboto"/>
                <a:sym typeface="Roboto"/>
              </a:defRPr>
            </a:lvl8pPr>
            <a:lvl9pPr lvl="8" rtl="0" algn="r">
              <a:lnSpc>
                <a:spcPct val="100000"/>
              </a:lnSpc>
              <a:spcBef>
                <a:spcPts val="0"/>
              </a:spcBef>
              <a:spcAft>
                <a:spcPts val="0"/>
              </a:spcAft>
              <a:buSzPts val="1400"/>
              <a:buFont typeface="Roboto"/>
              <a:buNone/>
              <a:defRPr>
                <a:latin typeface="Roboto"/>
                <a:ea typeface="Roboto"/>
                <a:cs typeface="Roboto"/>
                <a:sym typeface="Roboto"/>
              </a:defRPr>
            </a:lvl9pPr>
          </a:lstStyle>
          <a:p/>
        </p:txBody>
      </p:sp>
      <p:sp>
        <p:nvSpPr>
          <p:cNvPr id="24" name="Google Shape;24;p4"/>
          <p:cNvSpPr txBox="1"/>
          <p:nvPr>
            <p:ph idx="1" type="body"/>
          </p:nvPr>
        </p:nvSpPr>
        <p:spPr>
          <a:xfrm>
            <a:off x="155725" y="514350"/>
            <a:ext cx="8839200" cy="4252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600"/>
              <a:buFont typeface="Roboto"/>
              <a:buNone/>
              <a:defRPr i="0" sz="16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i="0" sz="1400" u="none" cap="none" strike="noStrike">
                <a:solidFill>
                  <a:srgbClr val="000000"/>
                </a:solidFill>
                <a:latin typeface="Roboto"/>
                <a:ea typeface="Roboto"/>
                <a:cs typeface="Roboto"/>
                <a:sym typeface="Roboto"/>
              </a:defRPr>
            </a:lvl2pPr>
            <a:lvl3pPr indent="-304800" lvl="2" marL="1371600" marR="0" rtl="0" algn="l">
              <a:lnSpc>
                <a:spcPct val="100000"/>
              </a:lnSpc>
              <a:spcBef>
                <a:spcPts val="0"/>
              </a:spcBef>
              <a:spcAft>
                <a:spcPts val="0"/>
              </a:spcAft>
              <a:buClr>
                <a:srgbClr val="000000"/>
              </a:buClr>
              <a:buSzPts val="1200"/>
              <a:buFont typeface="Roboto"/>
              <a:buChar char="o"/>
              <a:defRPr i="0" sz="1200" u="none" cap="none" strike="noStrike">
                <a:solidFill>
                  <a:srgbClr val="000000"/>
                </a:solidFill>
                <a:latin typeface="Roboto"/>
                <a:ea typeface="Roboto"/>
                <a:cs typeface="Roboto"/>
                <a:sym typeface="Roboto"/>
              </a:defRPr>
            </a:lvl3pPr>
            <a:lvl4pPr indent="-292100" lvl="3" marL="1828800" marR="0" rtl="0" algn="l">
              <a:lnSpc>
                <a:spcPct val="100000"/>
              </a:lnSpc>
              <a:spcBef>
                <a:spcPts val="0"/>
              </a:spcBef>
              <a:spcAft>
                <a:spcPts val="0"/>
              </a:spcAft>
              <a:buClr>
                <a:srgbClr val="000000"/>
              </a:buClr>
              <a:buSzPts val="1000"/>
              <a:buFont typeface="Roboto"/>
              <a:buChar char="▪"/>
              <a:defRPr i="0" sz="10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400"/>
              <a:buFont typeface="Roboto"/>
              <a:buNone/>
              <a:defRPr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 name="Shape 25"/>
        <p:cNvGrpSpPr/>
        <p:nvPr/>
      </p:nvGrpSpPr>
      <p:grpSpPr>
        <a:xfrm>
          <a:off x="0" y="0"/>
          <a:ext cx="0" cy="0"/>
          <a:chOff x="0" y="0"/>
          <a:chExt cx="0" cy="0"/>
        </a:xfrm>
      </p:grpSpPr>
      <p:sp>
        <p:nvSpPr>
          <p:cNvPr id="26" name="Google Shape;26;p5"/>
          <p:cNvSpPr txBox="1"/>
          <p:nvPr>
            <p:ph idx="11" type="ftr"/>
          </p:nvPr>
        </p:nvSpPr>
        <p:spPr>
          <a:xfrm>
            <a:off x="172720" y="4767264"/>
            <a:ext cx="8209200" cy="2745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sz="1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5"/>
          <p:cNvSpPr txBox="1"/>
          <p:nvPr>
            <p:ph idx="12" type="sldNum"/>
          </p:nvPr>
        </p:nvSpPr>
        <p:spPr>
          <a:xfrm>
            <a:off x="8458201" y="4767264"/>
            <a:ext cx="51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5"/>
          <p:cNvSpPr txBox="1"/>
          <p:nvPr>
            <p:ph type="title"/>
          </p:nvPr>
        </p:nvSpPr>
        <p:spPr>
          <a:xfrm>
            <a:off x="155717" y="356225"/>
            <a:ext cx="8835900" cy="5487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9" name="Google Shape;29;p5"/>
          <p:cNvSpPr txBox="1"/>
          <p:nvPr/>
        </p:nvSpPr>
        <p:spPr>
          <a:xfrm>
            <a:off x="758284" y="4891669"/>
            <a:ext cx="1848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716">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 name="Shape 30"/>
        <p:cNvGrpSpPr/>
        <p:nvPr/>
      </p:nvGrpSpPr>
      <p:grpSpPr>
        <a:xfrm>
          <a:off x="0" y="0"/>
          <a:ext cx="0" cy="0"/>
          <a:chOff x="0" y="0"/>
          <a:chExt cx="0" cy="0"/>
        </a:xfrm>
      </p:grpSpPr>
      <p:sp>
        <p:nvSpPr>
          <p:cNvPr id="31" name="Google Shape;31;p6"/>
          <p:cNvSpPr txBox="1"/>
          <p:nvPr>
            <p:ph type="ctrTitle"/>
          </p:nvPr>
        </p:nvSpPr>
        <p:spPr>
          <a:xfrm>
            <a:off x="311708" y="744575"/>
            <a:ext cx="8520600" cy="2052600"/>
          </a:xfrm>
          <a:prstGeom prst="rect">
            <a:avLst/>
          </a:prstGeom>
        </p:spPr>
        <p:txBody>
          <a:bodyPr anchorCtr="0" anchor="b" bIns="45700" lIns="91425" spcFirstLastPara="1" rIns="91425" wrap="square" tIns="45700">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 name="Google Shape;32;p6"/>
          <p:cNvSpPr txBox="1"/>
          <p:nvPr>
            <p:ph idx="1" type="subTitle"/>
          </p:nvPr>
        </p:nvSpPr>
        <p:spPr>
          <a:xfrm>
            <a:off x="311700" y="2834125"/>
            <a:ext cx="8520600" cy="792600"/>
          </a:xfrm>
          <a:prstGeom prst="rect">
            <a:avLst/>
          </a:prstGeom>
        </p:spPr>
        <p:txBody>
          <a:bodyPr anchorCtr="0" anchor="t" bIns="45700" lIns="91425" spcFirstLastPara="1" rIns="91425" wrap="square" tIns="457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 name="Google Shape;33;p6"/>
          <p:cNvSpPr txBox="1"/>
          <p:nvPr>
            <p:ph idx="12" type="sldNum"/>
          </p:nvPr>
        </p:nvSpPr>
        <p:spPr>
          <a:xfrm>
            <a:off x="8458201" y="4767264"/>
            <a:ext cx="51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7"/>
          <p:cNvSpPr txBox="1"/>
          <p:nvPr>
            <p:ph type="title"/>
          </p:nvPr>
        </p:nvSpPr>
        <p:spPr>
          <a:xfrm>
            <a:off x="311700" y="445025"/>
            <a:ext cx="8520600" cy="572700"/>
          </a:xfrm>
          <a:prstGeom prst="rect">
            <a:avLst/>
          </a:prstGeom>
        </p:spPr>
        <p:txBody>
          <a:bodyPr anchorCtr="0" anchor="ctr" bIns="45700" lIns="91425" spcFirstLastPara="1" rIns="91425" wrap="square" tIns="45700">
            <a:norm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7"/>
          <p:cNvSpPr txBox="1"/>
          <p:nvPr>
            <p:ph idx="1" type="body"/>
          </p:nvPr>
        </p:nvSpPr>
        <p:spPr>
          <a:xfrm>
            <a:off x="311700" y="1152475"/>
            <a:ext cx="8520600" cy="3416400"/>
          </a:xfrm>
          <a:prstGeom prst="rect">
            <a:avLst/>
          </a:prstGeom>
        </p:spPr>
        <p:txBody>
          <a:bodyPr anchorCtr="0" anchor="t" bIns="45700" lIns="91425" spcFirstLastPara="1" rIns="91425" wrap="square" tIns="45700">
            <a:normAutofit/>
          </a:bodyPr>
          <a:lstStyle>
            <a:lvl1pPr indent="-228600" lvl="0" marL="457200" rtl="0">
              <a:spcBef>
                <a:spcPts val="0"/>
              </a:spcBef>
              <a:spcAft>
                <a:spcPts val="0"/>
              </a:spcAft>
              <a:buSzPts val="1600"/>
              <a:buNone/>
              <a:defRPr/>
            </a:lvl1pPr>
            <a:lvl2pPr indent="-317500" lvl="1" marL="914400" rtl="0">
              <a:spcBef>
                <a:spcPts val="0"/>
              </a:spcBef>
              <a:spcAft>
                <a:spcPts val="0"/>
              </a:spcAft>
              <a:buSzPts val="1400"/>
              <a:buChar char="•"/>
              <a:defRPr/>
            </a:lvl2pPr>
            <a:lvl3pPr indent="-304800" lvl="2" marL="1371600" rtl="0">
              <a:spcBef>
                <a:spcPts val="0"/>
              </a:spcBef>
              <a:spcAft>
                <a:spcPts val="0"/>
              </a:spcAft>
              <a:buSzPts val="1200"/>
              <a:buChar char="o"/>
              <a:defRPr/>
            </a:lvl3pPr>
            <a:lvl4pPr indent="-292100" lvl="3" marL="1828800" rtl="0">
              <a:spcBef>
                <a:spcPts val="0"/>
              </a:spcBef>
              <a:spcAft>
                <a:spcPts val="0"/>
              </a:spcAft>
              <a:buSzPts val="1000"/>
              <a:buChar char="▪"/>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37" name="Google Shape;37;p7"/>
          <p:cNvSpPr txBox="1"/>
          <p:nvPr>
            <p:ph idx="12" type="sldNum"/>
          </p:nvPr>
        </p:nvSpPr>
        <p:spPr>
          <a:xfrm>
            <a:off x="8458201" y="4767264"/>
            <a:ext cx="51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
    <p:spTree>
      <p:nvGrpSpPr>
        <p:cNvPr id="38" name="Shape 38"/>
        <p:cNvGrpSpPr/>
        <p:nvPr/>
      </p:nvGrpSpPr>
      <p:grpSpPr>
        <a:xfrm>
          <a:off x="0" y="0"/>
          <a:ext cx="0" cy="0"/>
          <a:chOff x="0" y="0"/>
          <a:chExt cx="0" cy="0"/>
        </a:xfrm>
      </p:grpSpPr>
      <p:sp>
        <p:nvSpPr>
          <p:cNvPr id="39" name="Google Shape;39;p8"/>
          <p:cNvSpPr txBox="1"/>
          <p:nvPr>
            <p:ph type="title"/>
          </p:nvPr>
        </p:nvSpPr>
        <p:spPr>
          <a:xfrm>
            <a:off x="157366" y="-3048"/>
            <a:ext cx="8835900" cy="548700"/>
          </a:xfrm>
          <a:prstGeom prst="rect">
            <a:avLst/>
          </a:prstGeom>
        </p:spPr>
        <p:txBody>
          <a:bodyPr anchorCtr="0" anchor="t" bIns="45700" lIns="91425" spcFirstLastPara="1" rIns="91425" wrap="square" tIns="45700">
            <a:norm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8"/>
          <p:cNvSpPr txBox="1"/>
          <p:nvPr>
            <p:ph idx="12" type="sldNum"/>
          </p:nvPr>
        </p:nvSpPr>
        <p:spPr>
          <a:xfrm>
            <a:off x="8458201" y="4767264"/>
            <a:ext cx="51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
    <p:spTree>
      <p:nvGrpSpPr>
        <p:cNvPr id="41" name="Shape 41"/>
        <p:cNvGrpSpPr/>
        <p:nvPr/>
      </p:nvGrpSpPr>
      <p:grpSpPr>
        <a:xfrm>
          <a:off x="0" y="0"/>
          <a:ext cx="0" cy="0"/>
          <a:chOff x="0" y="0"/>
          <a:chExt cx="0" cy="0"/>
        </a:xfrm>
      </p:grpSpPr>
      <p:sp>
        <p:nvSpPr>
          <p:cNvPr id="42" name="Google Shape;42;p9"/>
          <p:cNvSpPr txBox="1"/>
          <p:nvPr>
            <p:ph idx="12" type="sldNum"/>
          </p:nvPr>
        </p:nvSpPr>
        <p:spPr>
          <a:xfrm>
            <a:off x="8458201" y="4767264"/>
            <a:ext cx="51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cxnSp>
        <p:nvCxnSpPr>
          <p:cNvPr id="6" name="Google Shape;6;p1"/>
          <p:cNvCxnSpPr/>
          <p:nvPr/>
        </p:nvCxnSpPr>
        <p:spPr>
          <a:xfrm flipH="1" rot="10800000">
            <a:off x="227395" y="434412"/>
            <a:ext cx="8689200" cy="12900"/>
          </a:xfrm>
          <a:prstGeom prst="straightConnector1">
            <a:avLst/>
          </a:prstGeom>
          <a:noFill/>
          <a:ln cap="flat" cmpd="sng" w="25400">
            <a:solidFill>
              <a:schemeClr val="accent1"/>
            </a:solidFill>
            <a:prstDash val="solid"/>
            <a:round/>
            <a:headEnd len="sm" w="sm" type="none"/>
            <a:tailEnd len="sm" w="sm" type="none"/>
          </a:ln>
        </p:spPr>
      </p:cxnSp>
      <p:sp>
        <p:nvSpPr>
          <p:cNvPr id="7" name="Google Shape;7;p1"/>
          <p:cNvSpPr txBox="1"/>
          <p:nvPr>
            <p:ph type="title"/>
          </p:nvPr>
        </p:nvSpPr>
        <p:spPr>
          <a:xfrm>
            <a:off x="157366" y="-3048"/>
            <a:ext cx="8835900" cy="5487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Roboto"/>
              <a:buNone/>
              <a:defRPr b="1" i="0" sz="1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2" type="sldNum"/>
          </p:nvPr>
        </p:nvSpPr>
        <p:spPr>
          <a:xfrm>
            <a:off x="8458200" y="4767263"/>
            <a:ext cx="51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1" i="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1" i="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1" i="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1" i="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1" i="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1" i="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1" i="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1" i="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1" i="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1" type="body"/>
          </p:nvPr>
        </p:nvSpPr>
        <p:spPr>
          <a:xfrm>
            <a:off x="155725" y="514350"/>
            <a:ext cx="8839200" cy="4252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600"/>
              <a:buFont typeface="Roboto"/>
              <a:buNone/>
              <a:defRPr i="0" sz="1600" u="none" cap="none" strike="noStrike">
                <a:solidFill>
                  <a:srgbClr val="000000"/>
                </a:solidFill>
                <a:latin typeface="Roboto"/>
                <a:ea typeface="Roboto"/>
                <a:cs typeface="Roboto"/>
                <a:sym typeface="Roboto"/>
              </a:defRPr>
            </a:lvl1pPr>
            <a:lvl2pPr indent="-317500" lvl="1" marL="914400" marR="0" rtl="0" algn="l">
              <a:lnSpc>
                <a:spcPct val="100000"/>
              </a:lnSpc>
              <a:spcBef>
                <a:spcPts val="0"/>
              </a:spcBef>
              <a:spcAft>
                <a:spcPts val="0"/>
              </a:spcAft>
              <a:buClr>
                <a:srgbClr val="000000"/>
              </a:buClr>
              <a:buSzPts val="1400"/>
              <a:buFont typeface="Roboto"/>
              <a:buChar char="•"/>
              <a:defRPr i="0" sz="1400" u="none" cap="none" strike="noStrike">
                <a:solidFill>
                  <a:srgbClr val="000000"/>
                </a:solidFill>
                <a:latin typeface="Roboto"/>
                <a:ea typeface="Roboto"/>
                <a:cs typeface="Roboto"/>
                <a:sym typeface="Roboto"/>
              </a:defRPr>
            </a:lvl2pPr>
            <a:lvl3pPr indent="-304800" lvl="2" marL="1371600" marR="0" rtl="0" algn="l">
              <a:lnSpc>
                <a:spcPct val="100000"/>
              </a:lnSpc>
              <a:spcBef>
                <a:spcPts val="0"/>
              </a:spcBef>
              <a:spcAft>
                <a:spcPts val="0"/>
              </a:spcAft>
              <a:buClr>
                <a:srgbClr val="000000"/>
              </a:buClr>
              <a:buSzPts val="1200"/>
              <a:buFont typeface="Roboto"/>
              <a:buChar char="o"/>
              <a:defRPr i="0" sz="1200" u="none" cap="none" strike="noStrike">
                <a:solidFill>
                  <a:srgbClr val="000000"/>
                </a:solidFill>
                <a:latin typeface="Roboto"/>
                <a:ea typeface="Roboto"/>
                <a:cs typeface="Roboto"/>
                <a:sym typeface="Roboto"/>
              </a:defRPr>
            </a:lvl3pPr>
            <a:lvl4pPr indent="-292100" lvl="3" marL="1828800" marR="0" rtl="0" algn="l">
              <a:lnSpc>
                <a:spcPct val="100000"/>
              </a:lnSpc>
              <a:spcBef>
                <a:spcPts val="0"/>
              </a:spcBef>
              <a:spcAft>
                <a:spcPts val="0"/>
              </a:spcAft>
              <a:buClr>
                <a:srgbClr val="000000"/>
              </a:buClr>
              <a:buSzPts val="1000"/>
              <a:buFont typeface="Roboto"/>
              <a:buChar char="▪"/>
              <a:defRPr i="0" sz="1000" u="none" cap="none" strike="noStrike">
                <a:solidFill>
                  <a:srgbClr val="000000"/>
                </a:solidFill>
                <a:latin typeface="Roboto"/>
                <a:ea typeface="Roboto"/>
                <a:cs typeface="Roboto"/>
                <a:sym typeface="Roboto"/>
              </a:defRPr>
            </a:lvl4pPr>
            <a:lvl5pPr indent="-228600" lvl="4" marL="2286000" marR="0" rtl="0" algn="l">
              <a:lnSpc>
                <a:spcPct val="100000"/>
              </a:lnSpc>
              <a:spcBef>
                <a:spcPts val="0"/>
              </a:spcBef>
              <a:spcAft>
                <a:spcPts val="0"/>
              </a:spcAft>
              <a:buClr>
                <a:srgbClr val="000000"/>
              </a:buClr>
              <a:buSzPts val="1400"/>
              <a:buFont typeface="Roboto"/>
              <a:buNone/>
              <a:defRPr i="0" sz="1400" u="none" cap="none" strike="noStrike">
                <a:solidFill>
                  <a:schemeClr val="dk1"/>
                </a:solidFill>
                <a:latin typeface="Roboto"/>
                <a:ea typeface="Roboto"/>
                <a:cs typeface="Roboto"/>
                <a:sym typeface="Roboto"/>
              </a:defRPr>
            </a:lvl5pPr>
            <a:lvl6pPr indent="-228600" lvl="5" marL="27432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6pPr>
            <a:lvl7pPr indent="-228600" lvl="6" marL="32004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7pPr>
            <a:lvl8pPr indent="-228600" lvl="7" marL="36576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8pPr>
            <a:lvl9pPr indent="-228600" lvl="8" marL="4114800" marR="0" rtl="0" algn="l">
              <a:lnSpc>
                <a:spcPct val="100000"/>
              </a:lnSpc>
              <a:spcBef>
                <a:spcPts val="0"/>
              </a:spcBef>
              <a:spcAft>
                <a:spcPts val="0"/>
              </a:spcAft>
              <a:buClr>
                <a:srgbClr val="000000"/>
              </a:buClr>
              <a:buSzPts val="1400"/>
              <a:buFont typeface="Roboto"/>
              <a:buNone/>
              <a:defRPr i="0" sz="1800" u="none" cap="none" strike="noStrike">
                <a:solidFill>
                  <a:srgbClr val="000000"/>
                </a:solidFill>
                <a:latin typeface="Roboto"/>
                <a:ea typeface="Roboto"/>
                <a:cs typeface="Roboto"/>
                <a:sym typeface="Roboto"/>
              </a:defRPr>
            </a:lvl9pPr>
          </a:lstStyle>
          <a:p/>
        </p:txBody>
      </p:sp>
      <p:sp>
        <p:nvSpPr>
          <p:cNvPr id="10" name="Google Shape;10;p1"/>
          <p:cNvSpPr txBox="1"/>
          <p:nvPr>
            <p:ph idx="11" type="ftr"/>
          </p:nvPr>
        </p:nvSpPr>
        <p:spPr>
          <a:xfrm>
            <a:off x="172720" y="4767263"/>
            <a:ext cx="8209200" cy="274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716">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4.png"/><Relationship Id="rId10" Type="http://schemas.openxmlformats.org/officeDocument/2006/relationships/image" Target="../media/image36.png"/><Relationship Id="rId9"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40.png"/><Relationship Id="rId7" Type="http://schemas.openxmlformats.org/officeDocument/2006/relationships/image" Target="../media/image33.png"/><Relationship Id="rId8"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pic>
        <p:nvPicPr>
          <p:cNvPr id="47" name="Google Shape;47;p10"/>
          <p:cNvPicPr preferRelativeResize="0"/>
          <p:nvPr/>
        </p:nvPicPr>
        <p:blipFill>
          <a:blip r:embed="rId3">
            <a:alphaModFix/>
          </a:blip>
          <a:stretch>
            <a:fillRect/>
          </a:stretch>
        </p:blipFill>
        <p:spPr>
          <a:xfrm>
            <a:off x="0" y="0"/>
            <a:ext cx="9144001" cy="5143500"/>
          </a:xfrm>
          <a:prstGeom prst="rect">
            <a:avLst/>
          </a:prstGeom>
          <a:noFill/>
          <a:ln>
            <a:noFill/>
          </a:ln>
        </p:spPr>
      </p:pic>
      <p:sp>
        <p:nvSpPr>
          <p:cNvPr id="48" name="Google Shape;48;p10"/>
          <p:cNvSpPr txBox="1"/>
          <p:nvPr>
            <p:ph idx="4294967295" type="title"/>
          </p:nvPr>
        </p:nvSpPr>
        <p:spPr>
          <a:xfrm>
            <a:off x="1000850" y="2937675"/>
            <a:ext cx="6076800" cy="1022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000">
                <a:solidFill>
                  <a:schemeClr val="lt1"/>
                </a:solidFill>
              </a:rPr>
              <a:t>India Air Quality Index</a:t>
            </a:r>
            <a:endParaRPr sz="3000">
              <a:solidFill>
                <a:schemeClr val="lt1"/>
              </a:solidFill>
            </a:endParaRPr>
          </a:p>
          <a:p>
            <a:pPr indent="0" lvl="0" marL="0" rtl="0" algn="l">
              <a:spcBef>
                <a:spcPts val="0"/>
              </a:spcBef>
              <a:spcAft>
                <a:spcPts val="0"/>
              </a:spcAft>
              <a:buNone/>
            </a:pPr>
            <a:r>
              <a:rPr lang="en" sz="3000">
                <a:solidFill>
                  <a:schemeClr val="lt1"/>
                </a:solidFill>
              </a:rPr>
              <a:t>Forecasting</a:t>
            </a:r>
            <a:endParaRPr sz="3000">
              <a:solidFill>
                <a:schemeClr val="lt1"/>
              </a:solidFill>
            </a:endParaRPr>
          </a:p>
        </p:txBody>
      </p:sp>
      <p:sp>
        <p:nvSpPr>
          <p:cNvPr id="49" name="Google Shape;49;p10"/>
          <p:cNvSpPr txBox="1"/>
          <p:nvPr/>
        </p:nvSpPr>
        <p:spPr>
          <a:xfrm>
            <a:off x="1000850" y="4144475"/>
            <a:ext cx="77058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Roboto"/>
                <a:ea typeface="Roboto"/>
                <a:cs typeface="Roboto"/>
                <a:sym typeface="Roboto"/>
              </a:rPr>
              <a:t>Team Forecaster: Katy Shih, Kitae Kim, Kshitiz Sahay, Welly Huang</a:t>
            </a:r>
            <a:endParaRPr b="1" sz="1500">
              <a:solidFill>
                <a:schemeClr val="lt1"/>
              </a:solidFill>
              <a:latin typeface="Roboto"/>
              <a:ea typeface="Roboto"/>
              <a:cs typeface="Roboto"/>
              <a:sym typeface="Roboto"/>
            </a:endParaRPr>
          </a:p>
          <a:p>
            <a:pPr indent="0" lvl="0" marL="0" rtl="0" algn="l">
              <a:spcBef>
                <a:spcPts val="0"/>
              </a:spcBef>
              <a:spcAft>
                <a:spcPts val="0"/>
              </a:spcAft>
              <a:buNone/>
            </a:pPr>
            <a:r>
              <a:t/>
            </a:r>
            <a:endParaRPr b="1" sz="15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GitHub: https://github.com/k-kshitiz/india-air-quality-index-forecast/tree/main</a:t>
            </a:r>
            <a:endParaRPr sz="13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ARIMA</a:t>
            </a:r>
            <a:endParaRPr/>
          </a:p>
        </p:txBody>
      </p:sp>
      <p:pic>
        <p:nvPicPr>
          <p:cNvPr id="143" name="Google Shape;143;p19"/>
          <p:cNvPicPr preferRelativeResize="0"/>
          <p:nvPr/>
        </p:nvPicPr>
        <p:blipFill rotWithShape="1">
          <a:blip r:embed="rId3">
            <a:alphaModFix/>
          </a:blip>
          <a:srcRect b="0" l="3735" r="0" t="0"/>
          <a:stretch/>
        </p:blipFill>
        <p:spPr>
          <a:xfrm>
            <a:off x="235025" y="834425"/>
            <a:ext cx="1995790" cy="4161875"/>
          </a:xfrm>
          <a:prstGeom prst="rect">
            <a:avLst/>
          </a:prstGeom>
          <a:noFill/>
          <a:ln>
            <a:noFill/>
          </a:ln>
        </p:spPr>
      </p:pic>
      <p:sp>
        <p:nvSpPr>
          <p:cNvPr id="144" name="Google Shape;144;p19"/>
          <p:cNvSpPr txBox="1"/>
          <p:nvPr>
            <p:ph idx="1" type="body"/>
          </p:nvPr>
        </p:nvSpPr>
        <p:spPr>
          <a:xfrm>
            <a:off x="5237750" y="3500150"/>
            <a:ext cx="3633900" cy="1495500"/>
          </a:xfrm>
          <a:prstGeom prst="rect">
            <a:avLst/>
          </a:prstGeom>
        </p:spPr>
        <p:txBody>
          <a:bodyPr anchorCtr="0" anchor="ctr" bIns="45700" lIns="91425" spcFirstLastPara="1" rIns="91425" wrap="square" tIns="45700">
            <a:normAutofit fontScale="70000" lnSpcReduction="20000"/>
          </a:bodyPr>
          <a:lstStyle/>
          <a:p>
            <a:pPr indent="-299720" lvl="0" marL="457200" rtl="0" algn="l">
              <a:spcBef>
                <a:spcPts val="0"/>
              </a:spcBef>
              <a:spcAft>
                <a:spcPts val="0"/>
              </a:spcAft>
              <a:buClr>
                <a:srgbClr val="666666"/>
              </a:buClr>
              <a:buSzPct val="100000"/>
              <a:buChar char="●"/>
            </a:pPr>
            <a:r>
              <a:rPr b="1" lang="en">
                <a:solidFill>
                  <a:srgbClr val="666666"/>
                </a:solidFill>
              </a:rPr>
              <a:t>Bengaluru</a:t>
            </a:r>
            <a:r>
              <a:rPr lang="en">
                <a:solidFill>
                  <a:srgbClr val="666666"/>
                </a:solidFill>
              </a:rPr>
              <a:t> shows the highest forecast accuracy with the lowest RMSE and MAE values.</a:t>
            </a:r>
            <a:endParaRPr>
              <a:solidFill>
                <a:srgbClr val="666666"/>
              </a:solidFill>
            </a:endParaRPr>
          </a:p>
          <a:p>
            <a:pPr indent="-299720" lvl="0" marL="457200" rtl="0" algn="l">
              <a:spcBef>
                <a:spcPts val="0"/>
              </a:spcBef>
              <a:spcAft>
                <a:spcPts val="0"/>
              </a:spcAft>
              <a:buClr>
                <a:srgbClr val="666666"/>
              </a:buClr>
              <a:buSzPct val="100000"/>
              <a:buChar char="●"/>
            </a:pPr>
            <a:r>
              <a:rPr b="1" lang="en">
                <a:solidFill>
                  <a:srgbClr val="666666"/>
                </a:solidFill>
              </a:rPr>
              <a:t>Delhi</a:t>
            </a:r>
            <a:r>
              <a:rPr lang="en">
                <a:solidFill>
                  <a:srgbClr val="666666"/>
                </a:solidFill>
              </a:rPr>
              <a:t> displays the highest error rates, indicating the least accurate predictions.</a:t>
            </a:r>
            <a:endParaRPr>
              <a:solidFill>
                <a:srgbClr val="666666"/>
              </a:solidFill>
            </a:endParaRPr>
          </a:p>
          <a:p>
            <a:pPr indent="-299720" lvl="0" marL="457200" rtl="0" algn="l">
              <a:spcBef>
                <a:spcPts val="0"/>
              </a:spcBef>
              <a:spcAft>
                <a:spcPts val="0"/>
              </a:spcAft>
              <a:buClr>
                <a:srgbClr val="666666"/>
              </a:buClr>
              <a:buSzPct val="100000"/>
              <a:buChar char="●"/>
            </a:pPr>
            <a:r>
              <a:rPr b="1" lang="en">
                <a:solidFill>
                  <a:srgbClr val="666666"/>
                </a:solidFill>
              </a:rPr>
              <a:t>Chennai</a:t>
            </a:r>
            <a:r>
              <a:rPr lang="en">
                <a:solidFill>
                  <a:srgbClr val="666666"/>
                </a:solidFill>
              </a:rPr>
              <a:t> has notably low MAPE and AMAPE, suggesting consistent and reliable forecasts.</a:t>
            </a:r>
            <a:endParaRPr>
              <a:solidFill>
                <a:srgbClr val="666666"/>
              </a:solidFill>
            </a:endParaRPr>
          </a:p>
          <a:p>
            <a:pPr indent="-299720" lvl="0" marL="457200" rtl="0" algn="l">
              <a:spcBef>
                <a:spcPts val="0"/>
              </a:spcBef>
              <a:spcAft>
                <a:spcPts val="0"/>
              </a:spcAft>
              <a:buClr>
                <a:srgbClr val="666666"/>
              </a:buClr>
              <a:buSzPct val="100000"/>
              <a:buChar char="●"/>
            </a:pPr>
            <a:r>
              <a:rPr b="1" lang="en">
                <a:solidFill>
                  <a:srgbClr val="666666"/>
                </a:solidFill>
              </a:rPr>
              <a:t>Lucknow</a:t>
            </a:r>
            <a:r>
              <a:rPr lang="en">
                <a:solidFill>
                  <a:srgbClr val="666666"/>
                </a:solidFill>
              </a:rPr>
              <a:t> experiences moderate forecasting errors, positioned between the best and worst performing cities.</a:t>
            </a:r>
            <a:endParaRPr>
              <a:solidFill>
                <a:srgbClr val="666666"/>
              </a:solidFill>
            </a:endParaRPr>
          </a:p>
        </p:txBody>
      </p:sp>
      <p:sp>
        <p:nvSpPr>
          <p:cNvPr id="145" name="Google Shape;145;p19"/>
          <p:cNvSpPr/>
          <p:nvPr/>
        </p:nvSpPr>
        <p:spPr>
          <a:xfrm>
            <a:off x="4503950" y="1725675"/>
            <a:ext cx="528000" cy="2443200"/>
          </a:xfrm>
          <a:prstGeom prst="rightBrace">
            <a:avLst>
              <a:gd fmla="val 32451" name="adj1"/>
              <a:gd fmla="val 19493" name="adj2"/>
            </a:avLst>
          </a:prstGeom>
          <a:noFill/>
          <a:ln cap="flat" cmpd="sng" w="28575">
            <a:solidFill>
              <a:srgbClr val="E6B8A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2"/>
              </a:highlight>
              <a:latin typeface="Roboto"/>
              <a:ea typeface="Roboto"/>
              <a:cs typeface="Roboto"/>
              <a:sym typeface="Roboto"/>
            </a:endParaRPr>
          </a:p>
        </p:txBody>
      </p:sp>
      <p:graphicFrame>
        <p:nvGraphicFramePr>
          <p:cNvPr id="146" name="Google Shape;146;p19"/>
          <p:cNvGraphicFramePr/>
          <p:nvPr/>
        </p:nvGraphicFramePr>
        <p:xfrm>
          <a:off x="5252250" y="1719050"/>
          <a:ext cx="3000000" cy="3000000"/>
        </p:xfrm>
        <a:graphic>
          <a:graphicData uri="http://schemas.openxmlformats.org/drawingml/2006/table">
            <a:tbl>
              <a:tblPr>
                <a:noFill/>
                <a:tableStyleId>{07662BDD-EDA1-463A-B563-1FD9A53CD2F4}</a:tableStyleId>
              </a:tblPr>
              <a:tblGrid>
                <a:gridCol w="924300"/>
                <a:gridCol w="673775"/>
                <a:gridCol w="673775"/>
                <a:gridCol w="673775"/>
                <a:gridCol w="673775"/>
              </a:tblGrid>
              <a:tr h="237325">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City</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RMSE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MAPE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AMAPE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270525">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Lucknow</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47.57</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36.71</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39.98</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38.16</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270525">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Chennai</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29.47</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21.42</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18.34</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20.85</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270525">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Delhi</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52.78</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42.68</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36.48</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33.93</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38670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Bengaluru</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13.88</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12.24</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24.40</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22.27</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bl>
          </a:graphicData>
        </a:graphic>
      </p:graphicFrame>
      <p:sp>
        <p:nvSpPr>
          <p:cNvPr id="147" name="Google Shape;147;p19"/>
          <p:cNvSpPr/>
          <p:nvPr/>
        </p:nvSpPr>
        <p:spPr>
          <a:xfrm>
            <a:off x="5223150" y="1205575"/>
            <a:ext cx="36486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Metrics for Modeling</a:t>
            </a:r>
            <a:endParaRPr sz="1428">
              <a:solidFill>
                <a:srgbClr val="CC4125"/>
              </a:solidFill>
              <a:latin typeface="Roboto"/>
              <a:ea typeface="Roboto"/>
              <a:cs typeface="Roboto"/>
              <a:sym typeface="Roboto"/>
            </a:endParaRPr>
          </a:p>
        </p:txBody>
      </p:sp>
      <p:sp>
        <p:nvSpPr>
          <p:cNvPr id="148" name="Google Shape;148;p19"/>
          <p:cNvSpPr txBox="1"/>
          <p:nvPr>
            <p:ph idx="1" type="body"/>
          </p:nvPr>
        </p:nvSpPr>
        <p:spPr>
          <a:xfrm>
            <a:off x="235025" y="506450"/>
            <a:ext cx="4110000" cy="378000"/>
          </a:xfrm>
          <a:prstGeom prst="rect">
            <a:avLst/>
          </a:prstGeom>
        </p:spPr>
        <p:txBody>
          <a:bodyPr anchorCtr="0" anchor="ctr" bIns="45700" lIns="91425" spcFirstLastPara="1" rIns="91425" wrap="square" tIns="45700">
            <a:normAutofit/>
          </a:bodyPr>
          <a:lstStyle/>
          <a:p>
            <a:pPr indent="-317500" lvl="0" marL="457200" rtl="0" algn="l">
              <a:spcBef>
                <a:spcPts val="0"/>
              </a:spcBef>
              <a:spcAft>
                <a:spcPts val="0"/>
              </a:spcAft>
              <a:buClr>
                <a:srgbClr val="666666"/>
              </a:buClr>
              <a:buSzPts val="1400"/>
              <a:buChar char="❖"/>
            </a:pPr>
            <a:r>
              <a:rPr b="1" lang="en" sz="1400">
                <a:solidFill>
                  <a:srgbClr val="666666"/>
                </a:solidFill>
              </a:rPr>
              <a:t>Prediction Result</a:t>
            </a:r>
            <a:endParaRPr b="1" sz="1400">
              <a:solidFill>
                <a:srgbClr val="666666"/>
              </a:solidFill>
            </a:endParaRPr>
          </a:p>
        </p:txBody>
      </p:sp>
      <p:pic>
        <p:nvPicPr>
          <p:cNvPr id="149" name="Google Shape;149;p19"/>
          <p:cNvPicPr preferRelativeResize="0"/>
          <p:nvPr/>
        </p:nvPicPr>
        <p:blipFill rotWithShape="1">
          <a:blip r:embed="rId4">
            <a:alphaModFix/>
          </a:blip>
          <a:srcRect b="0" l="4571" r="0" t="0"/>
          <a:stretch/>
        </p:blipFill>
        <p:spPr>
          <a:xfrm>
            <a:off x="2360675" y="835100"/>
            <a:ext cx="1993393" cy="41605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ARMA-GARCH: Overview</a:t>
            </a:r>
            <a:endParaRPr/>
          </a:p>
        </p:txBody>
      </p:sp>
      <p:graphicFrame>
        <p:nvGraphicFramePr>
          <p:cNvPr id="155" name="Google Shape;155;p20"/>
          <p:cNvGraphicFramePr/>
          <p:nvPr/>
        </p:nvGraphicFramePr>
        <p:xfrm>
          <a:off x="285050" y="2828675"/>
          <a:ext cx="3000000" cy="3000000"/>
        </p:xfrm>
        <a:graphic>
          <a:graphicData uri="http://schemas.openxmlformats.org/drawingml/2006/table">
            <a:tbl>
              <a:tblPr>
                <a:noFill/>
                <a:tableStyleId>{07662BDD-EDA1-463A-B563-1FD9A53CD2F4}</a:tableStyleId>
              </a:tblPr>
              <a:tblGrid>
                <a:gridCol w="1726675"/>
                <a:gridCol w="1706850"/>
                <a:gridCol w="1706850"/>
                <a:gridCol w="1726675"/>
                <a:gridCol w="1706850"/>
              </a:tblGrid>
              <a:tr h="358325">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City</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RMSE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MAE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MAPE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AMAPE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Lucknow</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57.9988</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52.2579</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62.74</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62.7362</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Chennai</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21.2329</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14.8511</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13.66</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13.6629</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Delhi</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80.1953</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65.9042</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62.35</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62.3521</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Bengaluru</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33.0371</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31.7739</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5944</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59.4431</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56" name="Google Shape;156;p20"/>
          <p:cNvSpPr txBox="1"/>
          <p:nvPr>
            <p:ph idx="1" type="body"/>
          </p:nvPr>
        </p:nvSpPr>
        <p:spPr>
          <a:xfrm>
            <a:off x="155450" y="457200"/>
            <a:ext cx="8839200" cy="2407800"/>
          </a:xfrm>
          <a:prstGeom prst="rect">
            <a:avLst/>
          </a:prstGeom>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None/>
            </a:pPr>
            <a:r>
              <a:t/>
            </a:r>
            <a:endParaRPr b="1" sz="1700">
              <a:solidFill>
                <a:srgbClr val="666666"/>
              </a:solidFill>
            </a:endParaRPr>
          </a:p>
          <a:p>
            <a:pPr indent="0" lvl="0" marL="0" rtl="0" algn="l">
              <a:lnSpc>
                <a:spcPct val="100000"/>
              </a:lnSpc>
              <a:spcBef>
                <a:spcPts val="0"/>
              </a:spcBef>
              <a:spcAft>
                <a:spcPts val="0"/>
              </a:spcAft>
              <a:buNone/>
            </a:pPr>
            <a:r>
              <a:rPr b="1" lang="en" sz="1700">
                <a:solidFill>
                  <a:srgbClr val="666666"/>
                </a:solidFill>
              </a:rPr>
              <a:t>About </a:t>
            </a:r>
            <a:r>
              <a:rPr b="1" lang="en" sz="1700">
                <a:solidFill>
                  <a:srgbClr val="666666"/>
                </a:solidFill>
              </a:rPr>
              <a:t>ARMA-GARCH</a:t>
            </a:r>
            <a:endParaRPr b="1" sz="1700">
              <a:solidFill>
                <a:srgbClr val="666666"/>
              </a:solidFill>
            </a:endParaRPr>
          </a:p>
          <a:p>
            <a:pPr indent="0" lvl="0" marL="0" rtl="0" algn="l">
              <a:lnSpc>
                <a:spcPct val="100000"/>
              </a:lnSpc>
              <a:spcBef>
                <a:spcPts val="0"/>
              </a:spcBef>
              <a:spcAft>
                <a:spcPts val="0"/>
              </a:spcAft>
              <a:buNone/>
            </a:pPr>
            <a:r>
              <a:t/>
            </a:r>
            <a:endParaRPr b="1" sz="1700">
              <a:solidFill>
                <a:srgbClr val="666666"/>
              </a:solidFill>
            </a:endParaRPr>
          </a:p>
          <a:p>
            <a:pPr indent="-317500" lvl="0" marL="457200" rtl="0" algn="l">
              <a:lnSpc>
                <a:spcPct val="100000"/>
              </a:lnSpc>
              <a:spcBef>
                <a:spcPts val="0"/>
              </a:spcBef>
              <a:spcAft>
                <a:spcPts val="0"/>
              </a:spcAft>
              <a:buClr>
                <a:srgbClr val="666666"/>
              </a:buClr>
              <a:buSzPts val="1400"/>
              <a:buChar char="●"/>
            </a:pPr>
            <a:r>
              <a:rPr lang="en" sz="1400">
                <a:solidFill>
                  <a:srgbClr val="666666"/>
                </a:solidFill>
              </a:rPr>
              <a:t>ARMA model for the linear dependencies + GARCH model for the conditional heteroskedasticity</a:t>
            </a:r>
            <a:endParaRPr sz="1400">
              <a:solidFill>
                <a:srgbClr val="666666"/>
              </a:solidFill>
            </a:endParaRPr>
          </a:p>
          <a:p>
            <a:pPr indent="-317500" lvl="0" marL="457200" rtl="0" algn="l">
              <a:lnSpc>
                <a:spcPct val="100000"/>
              </a:lnSpc>
              <a:spcBef>
                <a:spcPts val="0"/>
              </a:spcBef>
              <a:spcAft>
                <a:spcPts val="0"/>
              </a:spcAft>
              <a:buClr>
                <a:srgbClr val="666666"/>
              </a:buClr>
              <a:buSzPts val="1400"/>
              <a:buChar char="●"/>
            </a:pPr>
            <a:r>
              <a:rPr lang="en" sz="1400">
                <a:solidFill>
                  <a:srgbClr val="666666"/>
                </a:solidFill>
              </a:rPr>
              <a:t>Suitable for modeling and forecasting time series data with changing volatility over time.</a:t>
            </a:r>
            <a:endParaRPr sz="1400">
              <a:solidFill>
                <a:srgbClr val="666666"/>
              </a:solidFill>
            </a:endParaRPr>
          </a:p>
          <a:p>
            <a:pPr indent="0" lvl="0" marL="0" rtl="0" algn="l">
              <a:lnSpc>
                <a:spcPct val="100000"/>
              </a:lnSpc>
              <a:spcBef>
                <a:spcPts val="0"/>
              </a:spcBef>
              <a:spcAft>
                <a:spcPts val="0"/>
              </a:spcAft>
              <a:buNone/>
            </a:pPr>
            <a:r>
              <a:t/>
            </a:r>
            <a:endParaRPr sz="1700">
              <a:solidFill>
                <a:srgbClr val="666666"/>
              </a:solidFill>
            </a:endParaRPr>
          </a:p>
          <a:p>
            <a:pPr indent="0" lvl="0" marL="0" rtl="0" algn="l">
              <a:lnSpc>
                <a:spcPct val="100000"/>
              </a:lnSpc>
              <a:spcBef>
                <a:spcPts val="0"/>
              </a:spcBef>
              <a:spcAft>
                <a:spcPts val="0"/>
              </a:spcAft>
              <a:buNone/>
            </a:pPr>
            <a:r>
              <a:rPr b="1" lang="en" sz="1700">
                <a:solidFill>
                  <a:srgbClr val="666666"/>
                </a:solidFill>
              </a:rPr>
              <a:t>Why </a:t>
            </a:r>
            <a:r>
              <a:rPr b="1" lang="en" sz="1700">
                <a:solidFill>
                  <a:srgbClr val="666666"/>
                </a:solidFill>
              </a:rPr>
              <a:t>ARMA-GARCH </a:t>
            </a:r>
            <a:r>
              <a:rPr b="1" lang="en" sz="1700">
                <a:solidFill>
                  <a:srgbClr val="666666"/>
                </a:solidFill>
              </a:rPr>
              <a:t>for AQI forecasting?</a:t>
            </a:r>
            <a:endParaRPr b="1" sz="1700">
              <a:solidFill>
                <a:srgbClr val="666666"/>
              </a:solidFill>
            </a:endParaRPr>
          </a:p>
          <a:p>
            <a:pPr indent="0" lvl="0" marL="0" rtl="0" algn="l">
              <a:lnSpc>
                <a:spcPct val="100000"/>
              </a:lnSpc>
              <a:spcBef>
                <a:spcPts val="0"/>
              </a:spcBef>
              <a:spcAft>
                <a:spcPts val="0"/>
              </a:spcAft>
              <a:buNone/>
            </a:pPr>
            <a:r>
              <a:t/>
            </a:r>
            <a:endParaRPr b="1" sz="1700">
              <a:solidFill>
                <a:srgbClr val="666666"/>
              </a:solidFill>
            </a:endParaRPr>
          </a:p>
          <a:p>
            <a:pPr indent="-271780" lvl="0" marL="365760" rtl="0" algn="l">
              <a:lnSpc>
                <a:spcPct val="100000"/>
              </a:lnSpc>
              <a:spcBef>
                <a:spcPts val="0"/>
              </a:spcBef>
              <a:spcAft>
                <a:spcPts val="0"/>
              </a:spcAft>
              <a:buClr>
                <a:srgbClr val="666666"/>
              </a:buClr>
              <a:buSzPts val="1400"/>
              <a:buChar char="●"/>
            </a:pPr>
            <a:r>
              <a:rPr b="1" lang="en" sz="1400">
                <a:solidFill>
                  <a:srgbClr val="666666"/>
                </a:solidFill>
              </a:rPr>
              <a:t>H</a:t>
            </a:r>
            <a:r>
              <a:rPr b="1" lang="en" sz="1400">
                <a:solidFill>
                  <a:srgbClr val="666666"/>
                </a:solidFill>
              </a:rPr>
              <a:t>eteroskedasticity</a:t>
            </a:r>
            <a:r>
              <a:rPr b="1" lang="en" sz="1400">
                <a:solidFill>
                  <a:srgbClr val="666666"/>
                </a:solidFill>
              </a:rPr>
              <a:t>: </a:t>
            </a:r>
            <a:r>
              <a:rPr lang="en" sz="1400">
                <a:solidFill>
                  <a:srgbClr val="666666"/>
                </a:solidFill>
              </a:rPr>
              <a:t>ACF plots of squared original data show heteroskedasticity.</a:t>
            </a:r>
            <a:endParaRPr sz="1400">
              <a:solidFill>
                <a:srgbClr val="666666"/>
              </a:solidFill>
            </a:endParaRPr>
          </a:p>
          <a:p>
            <a:pPr indent="-271780" lvl="0" marL="365760" rtl="0" algn="l">
              <a:lnSpc>
                <a:spcPct val="100000"/>
              </a:lnSpc>
              <a:spcBef>
                <a:spcPts val="0"/>
              </a:spcBef>
              <a:spcAft>
                <a:spcPts val="0"/>
              </a:spcAft>
              <a:buClr>
                <a:srgbClr val="666666"/>
              </a:buClr>
              <a:buSzPts val="1400"/>
              <a:buChar char="●"/>
            </a:pPr>
            <a:r>
              <a:rPr b="1" lang="en" sz="1400">
                <a:solidFill>
                  <a:srgbClr val="666666"/>
                </a:solidFill>
              </a:rPr>
              <a:t>Starting Orders:</a:t>
            </a:r>
            <a:r>
              <a:rPr lang="en" sz="1400">
                <a:solidFill>
                  <a:srgbClr val="666666"/>
                </a:solidFill>
              </a:rPr>
              <a:t> arma(1,1) + garch(1,1)</a:t>
            </a:r>
            <a:endParaRPr sz="14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ARMA-GARCH: Initial Model </a:t>
            </a:r>
            <a:endParaRPr/>
          </a:p>
        </p:txBody>
      </p:sp>
      <p:pic>
        <p:nvPicPr>
          <p:cNvPr id="162" name="Google Shape;162;p21"/>
          <p:cNvPicPr preferRelativeResize="0"/>
          <p:nvPr/>
        </p:nvPicPr>
        <p:blipFill>
          <a:blip r:embed="rId3">
            <a:alphaModFix/>
          </a:blip>
          <a:stretch>
            <a:fillRect/>
          </a:stretch>
        </p:blipFill>
        <p:spPr>
          <a:xfrm>
            <a:off x="965976" y="632401"/>
            <a:ext cx="7212050" cy="4327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ARMA-GARCH: Improvement</a:t>
            </a:r>
            <a:endParaRPr/>
          </a:p>
        </p:txBody>
      </p:sp>
      <p:pic>
        <p:nvPicPr>
          <p:cNvPr id="168" name="Google Shape;168;p22"/>
          <p:cNvPicPr preferRelativeResize="0"/>
          <p:nvPr/>
        </p:nvPicPr>
        <p:blipFill>
          <a:blip r:embed="rId3">
            <a:alphaModFix/>
          </a:blip>
          <a:stretch>
            <a:fillRect/>
          </a:stretch>
        </p:blipFill>
        <p:spPr>
          <a:xfrm>
            <a:off x="152400" y="759000"/>
            <a:ext cx="8839200" cy="1625294"/>
          </a:xfrm>
          <a:prstGeom prst="rect">
            <a:avLst/>
          </a:prstGeom>
          <a:noFill/>
          <a:ln>
            <a:noFill/>
          </a:ln>
        </p:spPr>
      </p:pic>
      <p:sp>
        <p:nvSpPr>
          <p:cNvPr id="169" name="Google Shape;169;p22"/>
          <p:cNvSpPr txBox="1"/>
          <p:nvPr/>
        </p:nvSpPr>
        <p:spPr>
          <a:xfrm>
            <a:off x="71700" y="2571750"/>
            <a:ext cx="90006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666666"/>
                </a:solidFill>
              </a:rPr>
              <a:t>Test on t</a:t>
            </a:r>
            <a:r>
              <a:rPr b="1" lang="en">
                <a:solidFill>
                  <a:srgbClr val="666666"/>
                </a:solidFill>
              </a:rPr>
              <a:t>he standardized residuals</a:t>
            </a:r>
            <a:endParaRPr b="1">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Normality Tests (Jarque-Bera and Shapiro-Wilk):</a:t>
            </a:r>
            <a:br>
              <a:rPr lang="en"/>
            </a:br>
            <a:r>
              <a:rPr lang="en">
                <a:solidFill>
                  <a:srgbClr val="FF0000"/>
                </a:solidFill>
              </a:rPr>
              <a:t>Not normally distributed</a:t>
            </a:r>
            <a:r>
              <a:rPr lang="en"/>
              <a:t> </a:t>
            </a:r>
            <a:r>
              <a:rPr lang="en">
                <a:solidFill>
                  <a:srgbClr val="666666"/>
                </a:solidFill>
              </a:rPr>
              <a:t>for any of the datasets</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Autocorrelation Tests (Ljung-Box for residuals):</a:t>
            </a:r>
            <a:br>
              <a:rPr lang="en"/>
            </a:br>
            <a:r>
              <a:rPr lang="en">
                <a:solidFill>
                  <a:srgbClr val="FF0000"/>
                </a:solidFill>
              </a:rPr>
              <a:t>Significant autocorrelation</a:t>
            </a:r>
            <a:r>
              <a:rPr lang="en">
                <a:solidFill>
                  <a:srgbClr val="666666"/>
                </a:solidFill>
              </a:rPr>
              <a:t>, indicating that the model has not fully captured the time-series dynamics</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Autocorrelation Tests for Squared Residuals (Ljung-Box for R^2):</a:t>
            </a:r>
            <a:endParaRPr>
              <a:solidFill>
                <a:srgbClr val="666666"/>
              </a:solidFill>
            </a:endParaRPr>
          </a:p>
          <a:p>
            <a:pPr indent="0" lvl="0" marL="457200" rtl="0" algn="l">
              <a:lnSpc>
                <a:spcPct val="115000"/>
              </a:lnSpc>
              <a:spcBef>
                <a:spcPts val="0"/>
              </a:spcBef>
              <a:spcAft>
                <a:spcPts val="0"/>
              </a:spcAft>
              <a:buNone/>
            </a:pPr>
            <a:r>
              <a:rPr lang="en">
                <a:solidFill>
                  <a:srgbClr val="FF0000"/>
                </a:solidFill>
              </a:rPr>
              <a:t>No significant autocorrelation</a:t>
            </a:r>
            <a:r>
              <a:rPr lang="en">
                <a:solidFill>
                  <a:srgbClr val="666666"/>
                </a:solidFill>
              </a:rPr>
              <a:t>, suggesting that the GARCH model is effectively capturing the volatility</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LM Arch Test:</a:t>
            </a:r>
            <a:endParaRPr>
              <a:solidFill>
                <a:srgbClr val="666666"/>
              </a:solidFill>
            </a:endParaRPr>
          </a:p>
          <a:p>
            <a:pPr indent="0" lvl="0" marL="457200" rtl="0" algn="l">
              <a:lnSpc>
                <a:spcPct val="115000"/>
              </a:lnSpc>
              <a:spcBef>
                <a:spcPts val="0"/>
              </a:spcBef>
              <a:spcAft>
                <a:spcPts val="0"/>
              </a:spcAft>
              <a:buNone/>
            </a:pPr>
            <a:r>
              <a:rPr lang="en">
                <a:solidFill>
                  <a:srgbClr val="666666"/>
                </a:solidFill>
              </a:rPr>
              <a:t>The GARCH model adequately captures the autoregressive conditional heteroskedasticity in the data.</a:t>
            </a:r>
            <a:endParaRPr>
              <a:solidFill>
                <a:srgbClr val="66666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ARMA-GARCH: Improvement</a:t>
            </a:r>
            <a:endParaRPr/>
          </a:p>
        </p:txBody>
      </p:sp>
      <p:sp>
        <p:nvSpPr>
          <p:cNvPr id="175" name="Google Shape;175;p23"/>
          <p:cNvSpPr txBox="1"/>
          <p:nvPr/>
        </p:nvSpPr>
        <p:spPr>
          <a:xfrm>
            <a:off x="250300" y="617150"/>
            <a:ext cx="87396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666666"/>
                </a:solidFill>
              </a:rPr>
              <a:t>Used grid </a:t>
            </a:r>
            <a:r>
              <a:rPr b="1" lang="en">
                <a:solidFill>
                  <a:srgbClr val="666666"/>
                </a:solidFill>
              </a:rPr>
              <a:t>search</a:t>
            </a:r>
            <a:r>
              <a:rPr b="1" lang="en">
                <a:solidFill>
                  <a:srgbClr val="666666"/>
                </a:solidFill>
              </a:rPr>
              <a:t> to find the optimal ARMA components</a:t>
            </a:r>
            <a:endParaRPr b="1">
              <a:solidFill>
                <a:srgbClr val="666666"/>
              </a:solidFill>
            </a:endParaRPr>
          </a:p>
          <a:p>
            <a:pPr indent="0" lvl="0" marL="0" rtl="0" algn="l">
              <a:lnSpc>
                <a:spcPct val="115000"/>
              </a:lnSpc>
              <a:spcBef>
                <a:spcPts val="0"/>
              </a:spcBef>
              <a:spcAft>
                <a:spcPts val="0"/>
              </a:spcAft>
              <a:buNone/>
            </a:pPr>
            <a:r>
              <a:t/>
            </a:r>
            <a:endParaRPr b="1">
              <a:solidFill>
                <a:srgbClr val="666666"/>
              </a:solidFill>
            </a:endParaRPr>
          </a:p>
          <a:p>
            <a:pPr indent="-317500" lvl="0" marL="457200" rtl="0" algn="l">
              <a:lnSpc>
                <a:spcPct val="115000"/>
              </a:lnSpc>
              <a:spcBef>
                <a:spcPts val="0"/>
              </a:spcBef>
              <a:spcAft>
                <a:spcPts val="0"/>
              </a:spcAft>
              <a:buClr>
                <a:srgbClr val="666666"/>
              </a:buClr>
              <a:buSzPts val="1400"/>
              <a:buChar char="●"/>
            </a:pPr>
            <a:r>
              <a:rPr b="1" lang="en">
                <a:solidFill>
                  <a:srgbClr val="666666"/>
                </a:solidFill>
              </a:rPr>
              <a:t>Bengaluru: 	</a:t>
            </a:r>
            <a:r>
              <a:rPr lang="en">
                <a:solidFill>
                  <a:srgbClr val="666666"/>
                </a:solidFill>
              </a:rPr>
              <a:t>(1, 1, 1)</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b="1" lang="en">
                <a:solidFill>
                  <a:srgbClr val="666666"/>
                </a:solidFill>
              </a:rPr>
              <a:t>Lucknow: 		</a:t>
            </a:r>
            <a:r>
              <a:rPr lang="en">
                <a:solidFill>
                  <a:srgbClr val="666666"/>
                </a:solidFill>
              </a:rPr>
              <a:t>(0, 1, 4)</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b="1" lang="en">
                <a:solidFill>
                  <a:srgbClr val="666666"/>
                </a:solidFill>
              </a:rPr>
              <a:t>Delhi: 		</a:t>
            </a:r>
            <a:r>
              <a:rPr lang="en">
                <a:solidFill>
                  <a:srgbClr val="666666"/>
                </a:solidFill>
              </a:rPr>
              <a:t>(1, 1, 2)</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b="1" lang="en">
                <a:solidFill>
                  <a:srgbClr val="666666"/>
                </a:solidFill>
              </a:rPr>
              <a:t>Chennai: 		</a:t>
            </a:r>
            <a:r>
              <a:rPr lang="en">
                <a:solidFill>
                  <a:srgbClr val="666666"/>
                </a:solidFill>
              </a:rPr>
              <a:t>(1, 1, 1)</a:t>
            </a:r>
            <a:endParaRPr>
              <a:solidFill>
                <a:srgbClr val="666666"/>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solidFill>
                  <a:srgbClr val="666666"/>
                </a:solidFill>
              </a:rPr>
              <a:t>Differentiate the time series by d = 1 and run</a:t>
            </a:r>
            <a:r>
              <a:rPr b="1" lang="en"/>
              <a:t> </a:t>
            </a:r>
            <a:r>
              <a:rPr b="1" lang="en">
                <a:solidFill>
                  <a:srgbClr val="FF0000"/>
                </a:solidFill>
              </a:rPr>
              <a:t>~ arma(p, q) + garch(1, 1)</a:t>
            </a:r>
            <a:endParaRPr b="1">
              <a:solidFill>
                <a:srgbClr val="FF0000"/>
              </a:solidFill>
            </a:endParaRPr>
          </a:p>
        </p:txBody>
      </p:sp>
      <p:graphicFrame>
        <p:nvGraphicFramePr>
          <p:cNvPr id="176" name="Google Shape;176;p23"/>
          <p:cNvGraphicFramePr/>
          <p:nvPr/>
        </p:nvGraphicFramePr>
        <p:xfrm>
          <a:off x="285050" y="2828675"/>
          <a:ext cx="3000000" cy="3000000"/>
        </p:xfrm>
        <a:graphic>
          <a:graphicData uri="http://schemas.openxmlformats.org/drawingml/2006/table">
            <a:tbl>
              <a:tblPr>
                <a:noFill/>
                <a:tableStyleId>{07662BDD-EDA1-463A-B563-1FD9A53CD2F4}</a:tableStyleId>
              </a:tblPr>
              <a:tblGrid>
                <a:gridCol w="1726675"/>
                <a:gridCol w="1706850"/>
                <a:gridCol w="1706850"/>
                <a:gridCol w="1726675"/>
                <a:gridCol w="1706850"/>
              </a:tblGrid>
              <a:tr h="358325">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City</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RMSE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MAE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MAPE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AMAPE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Lucknow</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101.8298</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95.6396</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99.53</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99.5317</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Chennai</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105.5568</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103.4924</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100.</a:t>
                      </a:r>
                      <a:r>
                        <a:rPr lang="en" sz="1200">
                          <a:solidFill>
                            <a:srgbClr val="666666"/>
                          </a:solidFill>
                          <a:latin typeface="Roboto"/>
                          <a:ea typeface="Roboto"/>
                          <a:cs typeface="Roboto"/>
                          <a:sym typeface="Roboto"/>
                        </a:rPr>
                        <a:t>8</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100.7989</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Delhi</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129.1922</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125.1313</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99.50</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99.4955</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Bengaluru</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55.0340</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54.3562</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98.57</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a:solidFill>
                            <a:srgbClr val="666666"/>
                          </a:solidFill>
                          <a:latin typeface="Roboto"/>
                          <a:ea typeface="Roboto"/>
                          <a:cs typeface="Roboto"/>
                          <a:sym typeface="Roboto"/>
                        </a:rPr>
                        <a:t>98.5669</a:t>
                      </a:r>
                      <a:endParaRPr sz="1200">
                        <a:solidFill>
                          <a:srgbClr val="666666"/>
                        </a:solidFill>
                        <a:latin typeface="Roboto"/>
                        <a:ea typeface="Roboto"/>
                        <a:cs typeface="Roboto"/>
                        <a:sym typeface="Roboto"/>
                      </a:endParaRPr>
                    </a:p>
                  </a:txBody>
                  <a:tcPr marT="19050" marB="190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ARMA-GARCH: Improvement</a:t>
            </a:r>
            <a:endParaRPr/>
          </a:p>
        </p:txBody>
      </p:sp>
      <p:pic>
        <p:nvPicPr>
          <p:cNvPr id="182" name="Google Shape;182;p24"/>
          <p:cNvPicPr preferRelativeResize="0"/>
          <p:nvPr/>
        </p:nvPicPr>
        <p:blipFill>
          <a:blip r:embed="rId3">
            <a:alphaModFix/>
          </a:blip>
          <a:stretch>
            <a:fillRect/>
          </a:stretch>
        </p:blipFill>
        <p:spPr>
          <a:xfrm>
            <a:off x="152400" y="606600"/>
            <a:ext cx="7169949" cy="2025925"/>
          </a:xfrm>
          <a:prstGeom prst="rect">
            <a:avLst/>
          </a:prstGeom>
          <a:noFill/>
          <a:ln>
            <a:noFill/>
          </a:ln>
        </p:spPr>
      </p:pic>
      <p:sp>
        <p:nvSpPr>
          <p:cNvPr id="183" name="Google Shape;183;p24"/>
          <p:cNvSpPr txBox="1"/>
          <p:nvPr/>
        </p:nvSpPr>
        <p:spPr>
          <a:xfrm>
            <a:off x="104175" y="2724150"/>
            <a:ext cx="90042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666666"/>
                </a:solidFill>
              </a:rPr>
              <a:t>Test on the standardized residuals</a:t>
            </a:r>
            <a:endParaRPr b="1">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Normality Tests (Jarque-Bera and Shapiro-Wilk):</a:t>
            </a:r>
            <a:br>
              <a:rPr lang="en"/>
            </a:br>
            <a:r>
              <a:rPr lang="en">
                <a:solidFill>
                  <a:srgbClr val="666666"/>
                </a:solidFill>
              </a:rPr>
              <a:t>Still</a:t>
            </a:r>
            <a:r>
              <a:rPr lang="en"/>
              <a:t> </a:t>
            </a:r>
            <a:r>
              <a:rPr lang="en">
                <a:solidFill>
                  <a:srgbClr val="FF0000"/>
                </a:solidFill>
              </a:rPr>
              <a:t>n</a:t>
            </a:r>
            <a:r>
              <a:rPr lang="en">
                <a:solidFill>
                  <a:srgbClr val="FF0000"/>
                </a:solidFill>
              </a:rPr>
              <a:t>ot normally distributed</a:t>
            </a:r>
            <a:r>
              <a:rPr lang="en"/>
              <a:t> </a:t>
            </a:r>
            <a:r>
              <a:rPr lang="en">
                <a:solidFill>
                  <a:srgbClr val="666666"/>
                </a:solidFill>
              </a:rPr>
              <a:t>for any of the datasets</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Autocorrelation Tests (Ljung-Box for residuals):</a:t>
            </a:r>
            <a:br>
              <a:rPr lang="en"/>
            </a:br>
            <a:r>
              <a:rPr lang="en">
                <a:solidFill>
                  <a:srgbClr val="FF0000"/>
                </a:solidFill>
                <a:highlight>
                  <a:srgbClr val="FFFF00"/>
                </a:highlight>
              </a:rPr>
              <a:t>Reduced significance for </a:t>
            </a:r>
            <a:r>
              <a:rPr lang="en">
                <a:solidFill>
                  <a:srgbClr val="FF0000"/>
                </a:solidFill>
                <a:highlight>
                  <a:srgbClr val="FFFF00"/>
                </a:highlight>
              </a:rPr>
              <a:t>autocorrelation</a:t>
            </a:r>
            <a:r>
              <a:rPr lang="en">
                <a:solidFill>
                  <a:srgbClr val="666666"/>
                </a:solidFill>
              </a:rPr>
              <a:t>, </a:t>
            </a:r>
            <a:r>
              <a:rPr lang="en">
                <a:solidFill>
                  <a:srgbClr val="666666"/>
                </a:solidFill>
              </a:rPr>
              <a:t>indicating that the model has captured the time-series dynamics</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Autocorrelation Tests for Squared Residuals (Ljung-Box for R^2):</a:t>
            </a:r>
            <a:endParaRPr>
              <a:solidFill>
                <a:srgbClr val="666666"/>
              </a:solidFill>
            </a:endParaRPr>
          </a:p>
          <a:p>
            <a:pPr indent="0" lvl="0" marL="457200" rtl="0" algn="l">
              <a:lnSpc>
                <a:spcPct val="115000"/>
              </a:lnSpc>
              <a:spcBef>
                <a:spcPts val="0"/>
              </a:spcBef>
              <a:spcAft>
                <a:spcPts val="0"/>
              </a:spcAft>
              <a:buNone/>
            </a:pPr>
            <a:r>
              <a:rPr lang="en">
                <a:solidFill>
                  <a:srgbClr val="FF0000"/>
                </a:solidFill>
              </a:rPr>
              <a:t>No significant autocorrelation</a:t>
            </a:r>
            <a:r>
              <a:rPr lang="en">
                <a:solidFill>
                  <a:srgbClr val="666666"/>
                </a:solidFill>
              </a:rPr>
              <a:t>, suggesting that the GARCH model is effectively capturing the volatility</a:t>
            </a:r>
            <a:endParaRPr>
              <a:solidFill>
                <a:srgbClr val="666666"/>
              </a:solidFill>
            </a:endParaRPr>
          </a:p>
          <a:p>
            <a:pPr indent="-317500" lvl="0" marL="457200" rtl="0" algn="l">
              <a:lnSpc>
                <a:spcPct val="115000"/>
              </a:lnSpc>
              <a:spcBef>
                <a:spcPts val="0"/>
              </a:spcBef>
              <a:spcAft>
                <a:spcPts val="0"/>
              </a:spcAft>
              <a:buClr>
                <a:srgbClr val="666666"/>
              </a:buClr>
              <a:buSzPts val="1400"/>
              <a:buChar char="●"/>
            </a:pPr>
            <a:r>
              <a:rPr lang="en">
                <a:solidFill>
                  <a:srgbClr val="666666"/>
                </a:solidFill>
              </a:rPr>
              <a:t>LM Arch Test:</a:t>
            </a:r>
            <a:endParaRPr>
              <a:solidFill>
                <a:srgbClr val="666666"/>
              </a:solidFill>
            </a:endParaRPr>
          </a:p>
          <a:p>
            <a:pPr indent="0" lvl="0" marL="457200" rtl="0" algn="l">
              <a:lnSpc>
                <a:spcPct val="115000"/>
              </a:lnSpc>
              <a:spcBef>
                <a:spcPts val="0"/>
              </a:spcBef>
              <a:spcAft>
                <a:spcPts val="0"/>
              </a:spcAft>
              <a:buNone/>
            </a:pPr>
            <a:r>
              <a:rPr lang="en">
                <a:solidFill>
                  <a:srgbClr val="666666"/>
                </a:solidFill>
              </a:rPr>
              <a:t>The GARCH model adequately captures the autoregressive conditional heteroskedasticity in the data.</a:t>
            </a:r>
            <a:endParaRPr>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ARMA-GARCH: Improvement</a:t>
            </a:r>
            <a:endParaRPr/>
          </a:p>
        </p:txBody>
      </p:sp>
      <p:pic>
        <p:nvPicPr>
          <p:cNvPr id="189" name="Google Shape;189;p25"/>
          <p:cNvPicPr preferRelativeResize="0"/>
          <p:nvPr/>
        </p:nvPicPr>
        <p:blipFill>
          <a:blip r:embed="rId3">
            <a:alphaModFix/>
          </a:blip>
          <a:stretch>
            <a:fillRect/>
          </a:stretch>
        </p:blipFill>
        <p:spPr>
          <a:xfrm>
            <a:off x="918250" y="621500"/>
            <a:ext cx="7307501" cy="4384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VARIMA</a:t>
            </a:r>
            <a:r>
              <a:rPr lang="en"/>
              <a:t>: Model Overview &amp; Results</a:t>
            </a:r>
            <a:endParaRPr/>
          </a:p>
        </p:txBody>
      </p:sp>
      <p:sp>
        <p:nvSpPr>
          <p:cNvPr id="195" name="Google Shape;195;p26"/>
          <p:cNvSpPr txBox="1"/>
          <p:nvPr>
            <p:ph idx="1" type="body"/>
          </p:nvPr>
        </p:nvSpPr>
        <p:spPr>
          <a:xfrm>
            <a:off x="155450" y="457200"/>
            <a:ext cx="8839200" cy="2545200"/>
          </a:xfrm>
          <a:prstGeom prst="rect">
            <a:avLst/>
          </a:prstGeom>
        </p:spPr>
        <p:txBody>
          <a:bodyPr anchorCtr="0" anchor="t" bIns="45700" lIns="91425" spcFirstLastPara="1" rIns="91425" wrap="square" tIns="45700">
            <a:normAutofit fontScale="85000" lnSpcReduction="10000"/>
          </a:bodyPr>
          <a:lstStyle/>
          <a:p>
            <a:pPr indent="0" lvl="0" marL="0" rtl="0" algn="l">
              <a:spcBef>
                <a:spcPts val="0"/>
              </a:spcBef>
              <a:spcAft>
                <a:spcPts val="0"/>
              </a:spcAft>
              <a:buNone/>
            </a:pPr>
            <a:r>
              <a:t/>
            </a:r>
            <a:endParaRPr b="1" sz="1700">
              <a:solidFill>
                <a:srgbClr val="666666"/>
              </a:solidFill>
            </a:endParaRPr>
          </a:p>
          <a:p>
            <a:pPr indent="0" lvl="0" marL="0" rtl="0" algn="l">
              <a:spcBef>
                <a:spcPts val="0"/>
              </a:spcBef>
              <a:spcAft>
                <a:spcPts val="0"/>
              </a:spcAft>
              <a:buNone/>
            </a:pPr>
            <a:r>
              <a:rPr b="1" lang="en" sz="1700">
                <a:solidFill>
                  <a:srgbClr val="666666"/>
                </a:solidFill>
              </a:rPr>
              <a:t>About VARIMA</a:t>
            </a:r>
            <a:endParaRPr b="1" sz="1700">
              <a:solidFill>
                <a:srgbClr val="666666"/>
              </a:solidFill>
            </a:endParaRPr>
          </a:p>
          <a:p>
            <a:pPr indent="0" lvl="0" marL="0" rtl="0" algn="l">
              <a:spcBef>
                <a:spcPts val="0"/>
              </a:spcBef>
              <a:spcAft>
                <a:spcPts val="0"/>
              </a:spcAft>
              <a:buNone/>
            </a:pPr>
            <a:r>
              <a:t/>
            </a:r>
            <a:endParaRPr b="1" sz="1700">
              <a:solidFill>
                <a:srgbClr val="666666"/>
              </a:solidFill>
            </a:endParaRPr>
          </a:p>
          <a:p>
            <a:pPr indent="-320357" lvl="0" marL="457200" rtl="0" algn="l">
              <a:spcBef>
                <a:spcPts val="0"/>
              </a:spcBef>
              <a:spcAft>
                <a:spcPts val="0"/>
              </a:spcAft>
              <a:buClr>
                <a:srgbClr val="666666"/>
              </a:buClr>
              <a:buSzPct val="100000"/>
              <a:buAutoNum type="arabicPeriod"/>
            </a:pPr>
            <a:r>
              <a:rPr lang="en" sz="1700">
                <a:solidFill>
                  <a:srgbClr val="666666"/>
                </a:solidFill>
              </a:rPr>
              <a:t>Multivariate time series Model </a:t>
            </a:r>
            <a:endParaRPr sz="1700">
              <a:solidFill>
                <a:srgbClr val="666666"/>
              </a:solidFill>
            </a:endParaRPr>
          </a:p>
          <a:p>
            <a:pPr indent="-320357" lvl="0" marL="457200" rtl="0" algn="l">
              <a:spcBef>
                <a:spcPts val="0"/>
              </a:spcBef>
              <a:spcAft>
                <a:spcPts val="0"/>
              </a:spcAft>
              <a:buClr>
                <a:srgbClr val="666666"/>
              </a:buClr>
              <a:buSzPct val="100000"/>
              <a:buAutoNum type="arabicPeriod"/>
            </a:pPr>
            <a:r>
              <a:rPr lang="en" sz="1700">
                <a:solidFill>
                  <a:srgbClr val="666666"/>
                </a:solidFill>
              </a:rPr>
              <a:t>Forecasting by past observations of itself and of the other variables within the data set</a:t>
            </a:r>
            <a:endParaRPr sz="1700">
              <a:solidFill>
                <a:srgbClr val="666666"/>
              </a:solidFill>
            </a:endParaRPr>
          </a:p>
          <a:p>
            <a:pPr indent="0" lvl="0" marL="0" rtl="0" algn="l">
              <a:spcBef>
                <a:spcPts val="0"/>
              </a:spcBef>
              <a:spcAft>
                <a:spcPts val="0"/>
              </a:spcAft>
              <a:buNone/>
            </a:pPr>
            <a:r>
              <a:t/>
            </a:r>
            <a:endParaRPr sz="1700">
              <a:solidFill>
                <a:srgbClr val="666666"/>
              </a:solidFill>
            </a:endParaRPr>
          </a:p>
          <a:p>
            <a:pPr indent="0" lvl="0" marL="0" rtl="0" algn="l">
              <a:spcBef>
                <a:spcPts val="0"/>
              </a:spcBef>
              <a:spcAft>
                <a:spcPts val="0"/>
              </a:spcAft>
              <a:buNone/>
            </a:pPr>
            <a:r>
              <a:rPr b="1" lang="en" sz="1700">
                <a:solidFill>
                  <a:srgbClr val="666666"/>
                </a:solidFill>
              </a:rPr>
              <a:t>Why VARIMA for AQI forecasting?</a:t>
            </a:r>
            <a:endParaRPr b="1" sz="1700">
              <a:solidFill>
                <a:srgbClr val="666666"/>
              </a:solidFill>
            </a:endParaRPr>
          </a:p>
          <a:p>
            <a:pPr indent="0" lvl="0" marL="0" rtl="0" algn="l">
              <a:spcBef>
                <a:spcPts val="0"/>
              </a:spcBef>
              <a:spcAft>
                <a:spcPts val="0"/>
              </a:spcAft>
              <a:buNone/>
            </a:pPr>
            <a:r>
              <a:t/>
            </a:r>
            <a:endParaRPr b="1" sz="1700">
              <a:solidFill>
                <a:srgbClr val="666666"/>
              </a:solidFill>
            </a:endParaRPr>
          </a:p>
          <a:p>
            <a:pPr indent="-274637" lvl="0" marL="365760" rtl="0" algn="l">
              <a:spcBef>
                <a:spcPts val="0"/>
              </a:spcBef>
              <a:spcAft>
                <a:spcPts val="0"/>
              </a:spcAft>
              <a:buClr>
                <a:srgbClr val="666666"/>
              </a:buClr>
              <a:buSzPct val="100000"/>
              <a:buChar char="●"/>
            </a:pPr>
            <a:r>
              <a:rPr b="1" lang="en" sz="1700">
                <a:solidFill>
                  <a:srgbClr val="666666"/>
                </a:solidFill>
              </a:rPr>
              <a:t>Spatial Interdependencies: </a:t>
            </a:r>
            <a:r>
              <a:rPr lang="en" sz="1700">
                <a:solidFill>
                  <a:srgbClr val="666666"/>
                </a:solidFill>
              </a:rPr>
              <a:t>Regions in India may exhibit spatial interdependencies in terms of air quality. </a:t>
            </a:r>
            <a:endParaRPr sz="1700">
              <a:solidFill>
                <a:srgbClr val="666666"/>
              </a:solidFill>
            </a:endParaRPr>
          </a:p>
          <a:p>
            <a:pPr indent="-274637" lvl="0" marL="365760" rtl="0" algn="l">
              <a:spcBef>
                <a:spcPts val="0"/>
              </a:spcBef>
              <a:spcAft>
                <a:spcPts val="0"/>
              </a:spcAft>
              <a:buClr>
                <a:srgbClr val="666666"/>
              </a:buClr>
              <a:buSzPct val="100000"/>
              <a:buChar char="●"/>
            </a:pPr>
            <a:r>
              <a:rPr b="1" lang="en" sz="1700">
                <a:solidFill>
                  <a:srgbClr val="666666"/>
                </a:solidFill>
              </a:rPr>
              <a:t>Integration and Differencing: </a:t>
            </a:r>
            <a:r>
              <a:rPr lang="en" sz="1700">
                <a:solidFill>
                  <a:srgbClr val="666666"/>
                </a:solidFill>
              </a:rPr>
              <a:t>Air quality data may be non-stationary, exhibiting trends and seasonality.</a:t>
            </a:r>
            <a:endParaRPr sz="1700">
              <a:solidFill>
                <a:srgbClr val="666666"/>
              </a:solidFill>
            </a:endParaRPr>
          </a:p>
          <a:p>
            <a:pPr indent="0" lvl="0" marL="0" rtl="0" algn="l">
              <a:spcBef>
                <a:spcPts val="0"/>
              </a:spcBef>
              <a:spcAft>
                <a:spcPts val="0"/>
              </a:spcAft>
              <a:buNone/>
            </a:pPr>
            <a:r>
              <a:t/>
            </a:r>
            <a:endParaRPr b="1">
              <a:solidFill>
                <a:srgbClr val="666666"/>
              </a:solidFill>
            </a:endParaRPr>
          </a:p>
        </p:txBody>
      </p:sp>
      <p:graphicFrame>
        <p:nvGraphicFramePr>
          <p:cNvPr id="196" name="Google Shape;196;p26"/>
          <p:cNvGraphicFramePr/>
          <p:nvPr/>
        </p:nvGraphicFramePr>
        <p:xfrm>
          <a:off x="285050" y="2828675"/>
          <a:ext cx="3000000" cy="3000000"/>
        </p:xfrm>
        <a:graphic>
          <a:graphicData uri="http://schemas.openxmlformats.org/drawingml/2006/table">
            <a:tbl>
              <a:tblPr>
                <a:noFill/>
                <a:tableStyleId>{07662BDD-EDA1-463A-B563-1FD9A53CD2F4}</a:tableStyleId>
              </a:tblPr>
              <a:tblGrid>
                <a:gridCol w="1726675"/>
                <a:gridCol w="1706850"/>
                <a:gridCol w="1706850"/>
                <a:gridCol w="1726675"/>
                <a:gridCol w="1706850"/>
              </a:tblGrid>
              <a:tr h="358325">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City</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RMSE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MAE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MAPE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AMAPE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Lucknow</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35.37972</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30.05236</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32.55386</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29.52032</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Chennai</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24.33768</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17.26720</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15.04081</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16.54072</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Delhi</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32.77869</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23.93517</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19.07055</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18.68528</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Bengaluru</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35.37972</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30.05236</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32.55386</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29.52032</a:t>
                      </a:r>
                      <a:endParaRPr sz="1200">
                        <a:solidFill>
                          <a:srgbClr val="666666"/>
                        </a:solidFill>
                        <a:latin typeface="Roboto"/>
                        <a:ea typeface="Roboto"/>
                        <a:cs typeface="Roboto"/>
                        <a:sym typeface="Roboto"/>
                      </a:endParaRPr>
                    </a:p>
                  </a:txBody>
                  <a:tcPr marT="19050" marB="19050" marR="57150" marL="5715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7"/>
          <p:cNvPicPr preferRelativeResize="0"/>
          <p:nvPr/>
        </p:nvPicPr>
        <p:blipFill>
          <a:blip r:embed="rId3">
            <a:alphaModFix/>
          </a:blip>
          <a:stretch>
            <a:fillRect/>
          </a:stretch>
        </p:blipFill>
        <p:spPr>
          <a:xfrm>
            <a:off x="5131525" y="2758225"/>
            <a:ext cx="3099817" cy="2025213"/>
          </a:xfrm>
          <a:prstGeom prst="rect">
            <a:avLst/>
          </a:prstGeom>
          <a:noFill/>
          <a:ln>
            <a:noFill/>
          </a:ln>
        </p:spPr>
      </p:pic>
      <p:pic>
        <p:nvPicPr>
          <p:cNvPr id="202" name="Google Shape;202;p27"/>
          <p:cNvPicPr preferRelativeResize="0"/>
          <p:nvPr/>
        </p:nvPicPr>
        <p:blipFill>
          <a:blip r:embed="rId4">
            <a:alphaModFix/>
          </a:blip>
          <a:stretch>
            <a:fillRect/>
          </a:stretch>
        </p:blipFill>
        <p:spPr>
          <a:xfrm>
            <a:off x="702850" y="2888800"/>
            <a:ext cx="3099816" cy="1963217"/>
          </a:xfrm>
          <a:prstGeom prst="rect">
            <a:avLst/>
          </a:prstGeom>
          <a:noFill/>
          <a:ln>
            <a:noFill/>
          </a:ln>
        </p:spPr>
      </p:pic>
      <p:pic>
        <p:nvPicPr>
          <p:cNvPr id="203" name="Google Shape;203;p27"/>
          <p:cNvPicPr preferRelativeResize="0"/>
          <p:nvPr/>
        </p:nvPicPr>
        <p:blipFill>
          <a:blip r:embed="rId5">
            <a:alphaModFix/>
          </a:blip>
          <a:stretch>
            <a:fillRect/>
          </a:stretch>
        </p:blipFill>
        <p:spPr>
          <a:xfrm>
            <a:off x="703889" y="656363"/>
            <a:ext cx="3097730" cy="1983675"/>
          </a:xfrm>
          <a:prstGeom prst="rect">
            <a:avLst/>
          </a:prstGeom>
          <a:noFill/>
          <a:ln>
            <a:noFill/>
          </a:ln>
        </p:spPr>
      </p:pic>
      <p:pic>
        <p:nvPicPr>
          <p:cNvPr id="204" name="Google Shape;204;p27"/>
          <p:cNvPicPr preferRelativeResize="0"/>
          <p:nvPr/>
        </p:nvPicPr>
        <p:blipFill>
          <a:blip r:embed="rId6">
            <a:alphaModFix/>
          </a:blip>
          <a:stretch>
            <a:fillRect/>
          </a:stretch>
        </p:blipFill>
        <p:spPr>
          <a:xfrm>
            <a:off x="5131525" y="598206"/>
            <a:ext cx="3099817" cy="1973549"/>
          </a:xfrm>
          <a:prstGeom prst="rect">
            <a:avLst/>
          </a:prstGeom>
          <a:noFill/>
          <a:ln>
            <a:noFill/>
          </a:ln>
        </p:spPr>
      </p:pic>
      <p:sp>
        <p:nvSpPr>
          <p:cNvPr id="205" name="Google Shape;205;p27"/>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VARIMA</a:t>
            </a:r>
            <a:r>
              <a:rPr lang="en"/>
              <a:t>: Actual vs Forecast</a:t>
            </a:r>
            <a:endParaRPr/>
          </a:p>
        </p:txBody>
      </p:sp>
      <p:sp>
        <p:nvSpPr>
          <p:cNvPr id="206" name="Google Shape;206;p27"/>
          <p:cNvSpPr txBox="1"/>
          <p:nvPr/>
        </p:nvSpPr>
        <p:spPr>
          <a:xfrm>
            <a:off x="2035188" y="716900"/>
            <a:ext cx="101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Lucknow</a:t>
            </a:r>
            <a:endParaRPr/>
          </a:p>
        </p:txBody>
      </p:sp>
      <p:sp>
        <p:nvSpPr>
          <p:cNvPr id="207" name="Google Shape;207;p27"/>
          <p:cNvSpPr txBox="1"/>
          <p:nvPr/>
        </p:nvSpPr>
        <p:spPr>
          <a:xfrm>
            <a:off x="7084488" y="716900"/>
            <a:ext cx="101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Chennai</a:t>
            </a:r>
            <a:endParaRPr/>
          </a:p>
        </p:txBody>
      </p:sp>
      <p:sp>
        <p:nvSpPr>
          <p:cNvPr id="208" name="Google Shape;208;p27"/>
          <p:cNvSpPr txBox="1"/>
          <p:nvPr/>
        </p:nvSpPr>
        <p:spPr>
          <a:xfrm>
            <a:off x="2035200" y="3125325"/>
            <a:ext cx="101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Delhi</a:t>
            </a:r>
            <a:endParaRPr/>
          </a:p>
        </p:txBody>
      </p:sp>
      <p:sp>
        <p:nvSpPr>
          <p:cNvPr id="209" name="Google Shape;209;p27"/>
          <p:cNvSpPr txBox="1"/>
          <p:nvPr/>
        </p:nvSpPr>
        <p:spPr>
          <a:xfrm>
            <a:off x="6947400" y="2835950"/>
            <a:ext cx="114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Bengaluru</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Prophet: Model Overview &amp; Results </a:t>
            </a:r>
            <a:endParaRPr/>
          </a:p>
        </p:txBody>
      </p:sp>
      <p:sp>
        <p:nvSpPr>
          <p:cNvPr id="215" name="Google Shape;215;p28"/>
          <p:cNvSpPr txBox="1"/>
          <p:nvPr>
            <p:ph idx="1" type="body"/>
          </p:nvPr>
        </p:nvSpPr>
        <p:spPr>
          <a:xfrm>
            <a:off x="152400" y="454200"/>
            <a:ext cx="8839200" cy="2859900"/>
          </a:xfrm>
          <a:prstGeom prst="rect">
            <a:avLst/>
          </a:prstGeom>
        </p:spPr>
        <p:txBody>
          <a:bodyPr anchorCtr="0" anchor="t" bIns="45700" lIns="91425" spcFirstLastPara="1" rIns="91425" wrap="square" tIns="45700">
            <a:normAutofit lnSpcReduction="20000"/>
          </a:bodyPr>
          <a:lstStyle/>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rPr b="1" lang="en">
                <a:solidFill>
                  <a:srgbClr val="666666"/>
                </a:solidFill>
              </a:rPr>
              <a:t>About Prophet</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330200" lvl="0" marL="457200" rtl="0" algn="l">
              <a:spcBef>
                <a:spcPts val="0"/>
              </a:spcBef>
              <a:spcAft>
                <a:spcPts val="0"/>
              </a:spcAft>
              <a:buClr>
                <a:srgbClr val="666666"/>
              </a:buClr>
              <a:buSzPts val="1600"/>
              <a:buAutoNum type="arabicPeriod"/>
            </a:pPr>
            <a:r>
              <a:rPr lang="en">
                <a:solidFill>
                  <a:srgbClr val="666666"/>
                </a:solidFill>
              </a:rPr>
              <a:t>Developed by Facebook</a:t>
            </a:r>
            <a:endParaRPr>
              <a:solidFill>
                <a:srgbClr val="666666"/>
              </a:solidFill>
            </a:endParaRPr>
          </a:p>
          <a:p>
            <a:pPr indent="-330200" lvl="0" marL="457200" rtl="0" algn="l">
              <a:spcBef>
                <a:spcPts val="0"/>
              </a:spcBef>
              <a:spcAft>
                <a:spcPts val="0"/>
              </a:spcAft>
              <a:buClr>
                <a:srgbClr val="666666"/>
              </a:buClr>
              <a:buSzPts val="1600"/>
              <a:buAutoNum type="arabicPeriod"/>
            </a:pPr>
            <a:r>
              <a:rPr lang="en">
                <a:solidFill>
                  <a:srgbClr val="666666"/>
                </a:solidFill>
              </a:rPr>
              <a:t>Automatic detect trends and seasonality with minimal manual training</a:t>
            </a:r>
            <a:endParaRPr>
              <a:solidFill>
                <a:srgbClr val="666666"/>
              </a:solidFill>
            </a:endParaRPr>
          </a:p>
          <a:p>
            <a:pPr indent="-330200" lvl="0" marL="457200" rtl="0" algn="l">
              <a:spcBef>
                <a:spcPts val="0"/>
              </a:spcBef>
              <a:spcAft>
                <a:spcPts val="0"/>
              </a:spcAft>
              <a:buClr>
                <a:srgbClr val="666666"/>
              </a:buClr>
              <a:buSzPts val="1600"/>
              <a:buAutoNum type="arabicPeriod"/>
            </a:pPr>
            <a:r>
              <a:rPr lang="en">
                <a:solidFill>
                  <a:srgbClr val="666666"/>
                </a:solidFill>
              </a:rPr>
              <a:t>Intuitive and user-friendly</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rPr b="1" lang="en">
                <a:solidFill>
                  <a:srgbClr val="666666"/>
                </a:solidFill>
              </a:rPr>
              <a:t>Why Prophet for AQI forecasting?</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rPr lang="en">
                <a:solidFill>
                  <a:srgbClr val="666666"/>
                </a:solidFill>
              </a:rPr>
              <a:t>Prophet excels at capturing daily, weekly, monthly, and yearly seasonal effects and can incorporate holidays or special events.</a:t>
            </a:r>
            <a:endParaRPr>
              <a:solidFill>
                <a:srgbClr val="666666"/>
              </a:solidFill>
            </a:endParaRPr>
          </a:p>
          <a:p>
            <a:pPr indent="0" lvl="0" marL="0" rtl="0" algn="l">
              <a:spcBef>
                <a:spcPts val="0"/>
              </a:spcBef>
              <a:spcAft>
                <a:spcPts val="0"/>
              </a:spcAft>
              <a:buNone/>
            </a:pPr>
            <a:r>
              <a:t/>
            </a:r>
            <a:endParaRPr b="1">
              <a:solidFill>
                <a:srgbClr val="666666"/>
              </a:solidFill>
            </a:endParaRPr>
          </a:p>
          <a:p>
            <a:pPr indent="0" lvl="0" marL="0" rtl="0" algn="l">
              <a:spcBef>
                <a:spcPts val="0"/>
              </a:spcBef>
              <a:spcAft>
                <a:spcPts val="0"/>
              </a:spcAft>
              <a:buNone/>
            </a:pPr>
            <a:r>
              <a:t/>
            </a:r>
            <a:endParaRPr b="1">
              <a:solidFill>
                <a:srgbClr val="666666"/>
              </a:solidFill>
            </a:endParaRPr>
          </a:p>
        </p:txBody>
      </p:sp>
      <p:graphicFrame>
        <p:nvGraphicFramePr>
          <p:cNvPr id="216" name="Google Shape;216;p28"/>
          <p:cNvGraphicFramePr/>
          <p:nvPr/>
        </p:nvGraphicFramePr>
        <p:xfrm>
          <a:off x="285050" y="2828675"/>
          <a:ext cx="3000000" cy="3000000"/>
        </p:xfrm>
        <a:graphic>
          <a:graphicData uri="http://schemas.openxmlformats.org/drawingml/2006/table">
            <a:tbl>
              <a:tblPr>
                <a:noFill/>
                <a:tableStyleId>{07662BDD-EDA1-463A-B563-1FD9A53CD2F4}</a:tableStyleId>
              </a:tblPr>
              <a:tblGrid>
                <a:gridCol w="1726675"/>
                <a:gridCol w="1706850"/>
                <a:gridCol w="1706850"/>
                <a:gridCol w="1726675"/>
                <a:gridCol w="1706850"/>
              </a:tblGrid>
              <a:tr h="358325">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City</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RMSE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MAE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MAPE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66666"/>
                          </a:solidFill>
                          <a:latin typeface="Roboto"/>
                          <a:ea typeface="Roboto"/>
                          <a:cs typeface="Roboto"/>
                          <a:sym typeface="Roboto"/>
                        </a:rPr>
                        <a:t>AMAPE</a:t>
                      </a:r>
                      <a:endParaRPr b="1" sz="15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Lucknow</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43.8092</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32.99207</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0.3155502</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40.46366</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Chennai</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55.41889</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49.7491</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0.4633163</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62.37414</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Delhi</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48.23874</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30.73455</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0.2210615</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26.18271</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94650">
                <a:tc>
                  <a:txBody>
                    <a:bodyPr/>
                    <a:lstStyle/>
                    <a:p>
                      <a:pPr indent="0" lvl="0" marL="0" rtl="0" algn="ctr">
                        <a:spcBef>
                          <a:spcPts val="0"/>
                        </a:spcBef>
                        <a:spcAft>
                          <a:spcPts val="0"/>
                        </a:spcAft>
                        <a:buNone/>
                      </a:pPr>
                      <a:r>
                        <a:rPr b="1" lang="en" sz="1200">
                          <a:solidFill>
                            <a:srgbClr val="666666"/>
                          </a:solidFill>
                          <a:latin typeface="Roboto"/>
                          <a:ea typeface="Roboto"/>
                          <a:cs typeface="Roboto"/>
                          <a:sym typeface="Roboto"/>
                        </a:rPr>
                        <a:t>Bengaluru</a:t>
                      </a:r>
                      <a:endParaRPr b="1"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14.58552</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11.92744</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0.2166511</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22.76304</a:t>
                      </a:r>
                      <a:endParaRPr sz="1200">
                        <a:solidFill>
                          <a:srgbClr val="666666"/>
                        </a:solidFill>
                        <a:latin typeface="Roboto"/>
                        <a:ea typeface="Roboto"/>
                        <a:cs typeface="Roboto"/>
                        <a:sym typeface="Roboto"/>
                      </a:endParaRPr>
                    </a:p>
                  </a:txBody>
                  <a:tcPr marT="9525" marB="91425" marR="9525" marL="9525" anchor="b">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1"/>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Agenda</a:t>
            </a:r>
            <a:endParaRPr/>
          </a:p>
        </p:txBody>
      </p:sp>
      <p:sp>
        <p:nvSpPr>
          <p:cNvPr id="55" name="Google Shape;55;p11"/>
          <p:cNvSpPr txBox="1"/>
          <p:nvPr>
            <p:ph idx="1" type="body"/>
          </p:nvPr>
        </p:nvSpPr>
        <p:spPr>
          <a:xfrm>
            <a:off x="548050" y="1413800"/>
            <a:ext cx="6609000" cy="2511300"/>
          </a:xfrm>
          <a:prstGeom prst="rect">
            <a:avLst/>
          </a:prstGeom>
        </p:spPr>
        <p:txBody>
          <a:bodyPr anchorCtr="0" anchor="t" bIns="45700" lIns="91425" spcFirstLastPara="1" rIns="91425" wrap="square" tIns="45700">
            <a:normAutofit/>
          </a:bodyPr>
          <a:lstStyle/>
          <a:p>
            <a:pPr indent="-330200" lvl="0" marL="457200" rtl="0" algn="l">
              <a:spcBef>
                <a:spcPts val="0"/>
              </a:spcBef>
              <a:spcAft>
                <a:spcPts val="0"/>
              </a:spcAft>
              <a:buClr>
                <a:srgbClr val="666666"/>
              </a:buClr>
              <a:buSzPts val="1600"/>
              <a:buAutoNum type="arabicPeriod"/>
            </a:pPr>
            <a:r>
              <a:rPr b="1" lang="en">
                <a:solidFill>
                  <a:srgbClr val="666666"/>
                </a:solidFill>
              </a:rPr>
              <a:t>Business Problem</a:t>
            </a:r>
            <a:endParaRPr b="1">
              <a:solidFill>
                <a:srgbClr val="666666"/>
              </a:solidFill>
            </a:endParaRPr>
          </a:p>
          <a:p>
            <a:pPr indent="0" lvl="0" marL="457200" rtl="0" algn="l">
              <a:spcBef>
                <a:spcPts val="0"/>
              </a:spcBef>
              <a:spcAft>
                <a:spcPts val="0"/>
              </a:spcAft>
              <a:buNone/>
            </a:pPr>
            <a:r>
              <a:t/>
            </a:r>
            <a:endParaRPr b="1">
              <a:solidFill>
                <a:srgbClr val="666666"/>
              </a:solidFill>
            </a:endParaRPr>
          </a:p>
          <a:p>
            <a:pPr indent="-330200" lvl="0" marL="457200" rtl="0" algn="l">
              <a:spcBef>
                <a:spcPts val="0"/>
              </a:spcBef>
              <a:spcAft>
                <a:spcPts val="0"/>
              </a:spcAft>
              <a:buClr>
                <a:srgbClr val="666666"/>
              </a:buClr>
              <a:buSzPts val="1600"/>
              <a:buAutoNum type="arabicPeriod"/>
            </a:pPr>
            <a:r>
              <a:rPr b="1" lang="en">
                <a:solidFill>
                  <a:srgbClr val="666666"/>
                </a:solidFill>
              </a:rPr>
              <a:t>EDA</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330200" lvl="0" marL="457200" rtl="0" algn="l">
              <a:spcBef>
                <a:spcPts val="0"/>
              </a:spcBef>
              <a:spcAft>
                <a:spcPts val="0"/>
              </a:spcAft>
              <a:buClr>
                <a:srgbClr val="666666"/>
              </a:buClr>
              <a:buSzPts val="1600"/>
              <a:buAutoNum type="arabicPeriod"/>
            </a:pPr>
            <a:r>
              <a:rPr b="1" lang="en">
                <a:solidFill>
                  <a:srgbClr val="666666"/>
                </a:solidFill>
              </a:rPr>
              <a:t>Analysis and Modeling</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330200" lvl="0" marL="457200" rtl="0" algn="l">
              <a:spcBef>
                <a:spcPts val="0"/>
              </a:spcBef>
              <a:spcAft>
                <a:spcPts val="0"/>
              </a:spcAft>
              <a:buClr>
                <a:srgbClr val="666666"/>
              </a:buClr>
              <a:buSzPts val="1600"/>
              <a:buAutoNum type="arabicPeriod"/>
            </a:pPr>
            <a:r>
              <a:rPr b="1" lang="en">
                <a:solidFill>
                  <a:srgbClr val="666666"/>
                </a:solidFill>
              </a:rPr>
              <a:t>Model Performance Results</a:t>
            </a:r>
            <a:endParaRPr b="1">
              <a:solidFill>
                <a:srgbClr val="666666"/>
              </a:solidFill>
            </a:endParaRPr>
          </a:p>
          <a:p>
            <a:pPr indent="0" lvl="0" marL="0" rtl="0" algn="l">
              <a:spcBef>
                <a:spcPts val="0"/>
              </a:spcBef>
              <a:spcAft>
                <a:spcPts val="0"/>
              </a:spcAft>
              <a:buNone/>
            </a:pPr>
            <a:r>
              <a:t/>
            </a:r>
            <a:endParaRPr b="1">
              <a:solidFill>
                <a:srgbClr val="666666"/>
              </a:solidFill>
            </a:endParaRPr>
          </a:p>
          <a:p>
            <a:pPr indent="-330200" lvl="0" marL="457200" rtl="0" algn="l">
              <a:spcBef>
                <a:spcPts val="0"/>
              </a:spcBef>
              <a:spcAft>
                <a:spcPts val="0"/>
              </a:spcAft>
              <a:buClr>
                <a:srgbClr val="666666"/>
              </a:buClr>
              <a:buSzPts val="1600"/>
              <a:buAutoNum type="arabicPeriod"/>
            </a:pPr>
            <a:r>
              <a:rPr b="1" lang="en">
                <a:solidFill>
                  <a:srgbClr val="666666"/>
                </a:solidFill>
              </a:rPr>
              <a:t>Future Work</a:t>
            </a:r>
            <a:endParaRPr b="1">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Prophet: </a:t>
            </a:r>
            <a:r>
              <a:rPr lang="en"/>
              <a:t>Actual vs Forecast</a:t>
            </a:r>
            <a:endParaRPr/>
          </a:p>
        </p:txBody>
      </p:sp>
      <p:pic>
        <p:nvPicPr>
          <p:cNvPr id="222" name="Google Shape;222;p29"/>
          <p:cNvPicPr preferRelativeResize="0"/>
          <p:nvPr/>
        </p:nvPicPr>
        <p:blipFill>
          <a:blip r:embed="rId3">
            <a:alphaModFix/>
          </a:blip>
          <a:stretch>
            <a:fillRect/>
          </a:stretch>
        </p:blipFill>
        <p:spPr>
          <a:xfrm>
            <a:off x="606350" y="587525"/>
            <a:ext cx="3868075" cy="2320851"/>
          </a:xfrm>
          <a:prstGeom prst="rect">
            <a:avLst/>
          </a:prstGeom>
          <a:noFill/>
          <a:ln>
            <a:noFill/>
          </a:ln>
        </p:spPr>
      </p:pic>
      <p:pic>
        <p:nvPicPr>
          <p:cNvPr id="223" name="Google Shape;223;p29"/>
          <p:cNvPicPr preferRelativeResize="0"/>
          <p:nvPr/>
        </p:nvPicPr>
        <p:blipFill>
          <a:blip r:embed="rId4">
            <a:alphaModFix/>
          </a:blip>
          <a:stretch>
            <a:fillRect/>
          </a:stretch>
        </p:blipFill>
        <p:spPr>
          <a:xfrm>
            <a:off x="4804525" y="587525"/>
            <a:ext cx="3868075" cy="2320848"/>
          </a:xfrm>
          <a:prstGeom prst="rect">
            <a:avLst/>
          </a:prstGeom>
          <a:noFill/>
          <a:ln>
            <a:noFill/>
          </a:ln>
        </p:spPr>
      </p:pic>
      <p:pic>
        <p:nvPicPr>
          <p:cNvPr id="224" name="Google Shape;224;p29"/>
          <p:cNvPicPr preferRelativeResize="0"/>
          <p:nvPr/>
        </p:nvPicPr>
        <p:blipFill>
          <a:blip r:embed="rId5">
            <a:alphaModFix/>
          </a:blip>
          <a:stretch>
            <a:fillRect/>
          </a:stretch>
        </p:blipFill>
        <p:spPr>
          <a:xfrm>
            <a:off x="606350" y="3041698"/>
            <a:ext cx="3217214" cy="1930329"/>
          </a:xfrm>
          <a:prstGeom prst="rect">
            <a:avLst/>
          </a:prstGeom>
          <a:noFill/>
          <a:ln>
            <a:noFill/>
          </a:ln>
        </p:spPr>
      </p:pic>
      <p:pic>
        <p:nvPicPr>
          <p:cNvPr id="225" name="Google Shape;225;p29"/>
          <p:cNvPicPr preferRelativeResize="0"/>
          <p:nvPr/>
        </p:nvPicPr>
        <p:blipFill>
          <a:blip r:embed="rId6">
            <a:alphaModFix/>
          </a:blip>
          <a:stretch>
            <a:fillRect/>
          </a:stretch>
        </p:blipFill>
        <p:spPr>
          <a:xfrm>
            <a:off x="5129950" y="3041698"/>
            <a:ext cx="3217214" cy="1930329"/>
          </a:xfrm>
          <a:prstGeom prst="rect">
            <a:avLst/>
          </a:prstGeom>
          <a:noFill/>
          <a:ln>
            <a:noFill/>
          </a:ln>
        </p:spPr>
      </p:pic>
      <p:sp>
        <p:nvSpPr>
          <p:cNvPr id="226" name="Google Shape;226;p29"/>
          <p:cNvSpPr txBox="1"/>
          <p:nvPr/>
        </p:nvSpPr>
        <p:spPr>
          <a:xfrm>
            <a:off x="2035188" y="716900"/>
            <a:ext cx="101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Lucknow</a:t>
            </a:r>
            <a:endParaRPr/>
          </a:p>
        </p:txBody>
      </p:sp>
      <p:sp>
        <p:nvSpPr>
          <p:cNvPr id="227" name="Google Shape;227;p29"/>
          <p:cNvSpPr txBox="1"/>
          <p:nvPr/>
        </p:nvSpPr>
        <p:spPr>
          <a:xfrm>
            <a:off x="6233363" y="716900"/>
            <a:ext cx="101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Chennai</a:t>
            </a:r>
            <a:endParaRPr/>
          </a:p>
        </p:txBody>
      </p:sp>
      <p:sp>
        <p:nvSpPr>
          <p:cNvPr id="228" name="Google Shape;228;p29"/>
          <p:cNvSpPr txBox="1"/>
          <p:nvPr/>
        </p:nvSpPr>
        <p:spPr>
          <a:xfrm>
            <a:off x="2035200" y="3125325"/>
            <a:ext cx="101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Delhi</a:t>
            </a:r>
            <a:endParaRPr/>
          </a:p>
        </p:txBody>
      </p:sp>
      <p:sp>
        <p:nvSpPr>
          <p:cNvPr id="229" name="Google Shape;229;p29"/>
          <p:cNvSpPr txBox="1"/>
          <p:nvPr/>
        </p:nvSpPr>
        <p:spPr>
          <a:xfrm>
            <a:off x="6233350" y="3041700"/>
            <a:ext cx="114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a:ea typeface="Roboto"/>
                <a:cs typeface="Roboto"/>
                <a:sym typeface="Roboto"/>
              </a:rPr>
              <a:t>Bengaluru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Results</a:t>
            </a:r>
            <a:endParaRPr/>
          </a:p>
        </p:txBody>
      </p:sp>
      <p:graphicFrame>
        <p:nvGraphicFramePr>
          <p:cNvPr id="235" name="Google Shape;235;p30"/>
          <p:cNvGraphicFramePr/>
          <p:nvPr/>
        </p:nvGraphicFramePr>
        <p:xfrm>
          <a:off x="445125" y="863175"/>
          <a:ext cx="3000000" cy="3000000"/>
        </p:xfrm>
        <a:graphic>
          <a:graphicData uri="http://schemas.openxmlformats.org/drawingml/2006/table">
            <a:tbl>
              <a:tblPr>
                <a:noFill/>
                <a:tableStyleId>{07662BDD-EDA1-463A-B563-1FD9A53CD2F4}</a:tableStyleId>
              </a:tblPr>
              <a:tblGrid>
                <a:gridCol w="734425"/>
                <a:gridCol w="734425"/>
                <a:gridCol w="725975"/>
                <a:gridCol w="734425"/>
                <a:gridCol w="734425"/>
              </a:tblGrid>
              <a:tr h="37040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Model</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RMSE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MAPE %</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AMAPE %</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ARIMA</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47.57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36.71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39.98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38.16</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alpha val="0"/>
                        </a:srgbClr>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ARMA</a:t>
                      </a:r>
                      <a:endParaRPr b="1" sz="10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GARCH</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58.00</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52.26</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63.00</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62.74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VARIMA</a:t>
                      </a:r>
                      <a:endParaRPr b="1" sz="1000">
                        <a:solidFill>
                          <a:srgbClr val="666666"/>
                        </a:solidFill>
                        <a:latin typeface="Roboto"/>
                        <a:ea typeface="Roboto"/>
                        <a:cs typeface="Roboto"/>
                        <a:sym typeface="Roboto"/>
                      </a:endParaRPr>
                    </a:p>
                  </a:txBody>
                  <a:tcPr marT="9525" marB="91425" marR="9525" marL="9525" anchor="b">
                    <a:lnR cap="flat" cmpd="sng" w="9525">
                      <a:solidFill>
                        <a:srgbClr val="B7B7B7"/>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FF0000"/>
                          </a:solidFill>
                          <a:latin typeface="Roboto"/>
                          <a:ea typeface="Roboto"/>
                          <a:cs typeface="Roboto"/>
                          <a:sym typeface="Roboto"/>
                        </a:rPr>
                        <a:t>35.38</a:t>
                      </a:r>
                      <a:endParaRPr sz="1200">
                        <a:solidFill>
                          <a:srgbClr val="FF0000"/>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FF0000"/>
                          </a:solidFill>
                          <a:latin typeface="Roboto"/>
                          <a:ea typeface="Roboto"/>
                          <a:cs typeface="Roboto"/>
                          <a:sym typeface="Roboto"/>
                        </a:rPr>
                        <a:t>30.05</a:t>
                      </a:r>
                      <a:endParaRPr sz="1200">
                        <a:solidFill>
                          <a:srgbClr val="FF0000"/>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32.55</a:t>
                      </a:r>
                      <a:endParaRPr sz="1200">
                        <a:solidFill>
                          <a:srgbClr val="666666"/>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FF0000"/>
                          </a:solidFill>
                          <a:latin typeface="Roboto"/>
                          <a:ea typeface="Roboto"/>
                          <a:cs typeface="Roboto"/>
                          <a:sym typeface="Roboto"/>
                        </a:rPr>
                        <a:t>29.52</a:t>
                      </a:r>
                      <a:endParaRPr sz="1200">
                        <a:solidFill>
                          <a:srgbClr val="FF0000"/>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Prophet</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43.8</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32.9</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0000"/>
                          </a:solidFill>
                          <a:latin typeface="Roboto"/>
                          <a:ea typeface="Roboto"/>
                          <a:cs typeface="Roboto"/>
                          <a:sym typeface="Roboto"/>
                        </a:rPr>
                        <a:t>31.50</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40.4</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r>
            </a:tbl>
          </a:graphicData>
        </a:graphic>
      </p:graphicFrame>
      <p:graphicFrame>
        <p:nvGraphicFramePr>
          <p:cNvPr id="236" name="Google Shape;236;p30"/>
          <p:cNvGraphicFramePr/>
          <p:nvPr/>
        </p:nvGraphicFramePr>
        <p:xfrm>
          <a:off x="5070250" y="863175"/>
          <a:ext cx="3000000" cy="3000000"/>
        </p:xfrm>
        <a:graphic>
          <a:graphicData uri="http://schemas.openxmlformats.org/drawingml/2006/table">
            <a:tbl>
              <a:tblPr>
                <a:noFill/>
                <a:tableStyleId>{07662BDD-EDA1-463A-B563-1FD9A53CD2F4}</a:tableStyleId>
              </a:tblPr>
              <a:tblGrid>
                <a:gridCol w="734425"/>
                <a:gridCol w="734425"/>
                <a:gridCol w="725975"/>
                <a:gridCol w="734425"/>
                <a:gridCol w="734425"/>
              </a:tblGrid>
              <a:tr h="37040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Model</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RMSE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MAPE %</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AMAPE %</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ARIMA</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52.78 </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42.68</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a:t>
                      </a:r>
                      <a:r>
                        <a:rPr lang="en" sz="1200">
                          <a:solidFill>
                            <a:srgbClr val="666666"/>
                          </a:solidFill>
                          <a:latin typeface="Roboto"/>
                          <a:ea typeface="Roboto"/>
                          <a:cs typeface="Roboto"/>
                          <a:sym typeface="Roboto"/>
                        </a:rPr>
                        <a:t> 36.48</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33.93 </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ARMA</a:t>
                      </a:r>
                      <a:endParaRPr b="1" sz="10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GARCH</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80.20</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65.90</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62.00</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62.35</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VARIMA</a:t>
                      </a:r>
                      <a:endParaRPr b="1" sz="1000">
                        <a:solidFill>
                          <a:srgbClr val="666666"/>
                        </a:solidFill>
                        <a:latin typeface="Roboto"/>
                        <a:ea typeface="Roboto"/>
                        <a:cs typeface="Roboto"/>
                        <a:sym typeface="Roboto"/>
                      </a:endParaRPr>
                    </a:p>
                  </a:txBody>
                  <a:tcPr marT="9525" marB="91425" marR="9525" marL="9525" anchor="b">
                    <a:lnR cap="flat" cmpd="sng" w="9525">
                      <a:solidFill>
                        <a:srgbClr val="B7B7B7"/>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FF0000"/>
                          </a:solidFill>
                          <a:latin typeface="Roboto"/>
                          <a:ea typeface="Roboto"/>
                          <a:cs typeface="Roboto"/>
                          <a:sym typeface="Roboto"/>
                        </a:rPr>
                        <a:t>32.78</a:t>
                      </a:r>
                      <a:endParaRPr sz="1200">
                        <a:solidFill>
                          <a:srgbClr val="FF0000"/>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FF0000"/>
                          </a:solidFill>
                          <a:latin typeface="Roboto"/>
                          <a:ea typeface="Roboto"/>
                          <a:cs typeface="Roboto"/>
                          <a:sym typeface="Roboto"/>
                        </a:rPr>
                        <a:t>23.94</a:t>
                      </a:r>
                      <a:endParaRPr sz="1200">
                        <a:solidFill>
                          <a:srgbClr val="FF0000"/>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FF0000"/>
                          </a:solidFill>
                          <a:latin typeface="Roboto"/>
                          <a:ea typeface="Roboto"/>
                          <a:cs typeface="Roboto"/>
                          <a:sym typeface="Roboto"/>
                        </a:rPr>
                        <a:t>19.07</a:t>
                      </a:r>
                      <a:endParaRPr sz="1200">
                        <a:solidFill>
                          <a:srgbClr val="FF0000"/>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FF0000"/>
                          </a:solidFill>
                          <a:latin typeface="Roboto"/>
                          <a:ea typeface="Roboto"/>
                          <a:cs typeface="Roboto"/>
                          <a:sym typeface="Roboto"/>
                        </a:rPr>
                        <a:t>18.69</a:t>
                      </a:r>
                      <a:endParaRPr sz="1200">
                        <a:solidFill>
                          <a:srgbClr val="FF0000"/>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Prophet</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48.2</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30.7</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22.00</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26.2</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r>
            </a:tbl>
          </a:graphicData>
        </a:graphic>
      </p:graphicFrame>
      <p:graphicFrame>
        <p:nvGraphicFramePr>
          <p:cNvPr id="237" name="Google Shape;237;p30"/>
          <p:cNvGraphicFramePr/>
          <p:nvPr/>
        </p:nvGraphicFramePr>
        <p:xfrm>
          <a:off x="445125" y="3151950"/>
          <a:ext cx="3000000" cy="3000000"/>
        </p:xfrm>
        <a:graphic>
          <a:graphicData uri="http://schemas.openxmlformats.org/drawingml/2006/table">
            <a:tbl>
              <a:tblPr>
                <a:noFill/>
                <a:tableStyleId>{07662BDD-EDA1-463A-B563-1FD9A53CD2F4}</a:tableStyleId>
              </a:tblPr>
              <a:tblGrid>
                <a:gridCol w="734425"/>
                <a:gridCol w="734425"/>
                <a:gridCol w="725975"/>
                <a:gridCol w="734425"/>
                <a:gridCol w="734425"/>
              </a:tblGrid>
              <a:tr h="37040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Model</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RMSE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MAPE %</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AMAPE %</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ARIMA</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29.47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21.42</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18.34</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20.85</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alpha val="0"/>
                        </a:srgbClr>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ARMA</a:t>
                      </a:r>
                      <a:endParaRPr b="1" sz="10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GARCH</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0000"/>
                          </a:solidFill>
                          <a:latin typeface="Roboto"/>
                          <a:ea typeface="Roboto"/>
                          <a:cs typeface="Roboto"/>
                          <a:sym typeface="Roboto"/>
                        </a:rPr>
                        <a:t> 21.23</a:t>
                      </a:r>
                      <a:endParaRPr sz="1200">
                        <a:solidFill>
                          <a:srgbClr val="FF0000"/>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0000"/>
                          </a:solidFill>
                          <a:latin typeface="Roboto"/>
                          <a:ea typeface="Roboto"/>
                          <a:cs typeface="Roboto"/>
                          <a:sym typeface="Roboto"/>
                        </a:rPr>
                        <a:t> 14.85</a:t>
                      </a:r>
                      <a:endParaRPr sz="1200">
                        <a:solidFill>
                          <a:srgbClr val="FF0000"/>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0000"/>
                          </a:solidFill>
                          <a:latin typeface="Roboto"/>
                          <a:ea typeface="Roboto"/>
                          <a:cs typeface="Roboto"/>
                          <a:sym typeface="Roboto"/>
                        </a:rPr>
                        <a:t>14.00</a:t>
                      </a:r>
                      <a:endParaRPr sz="1200">
                        <a:solidFill>
                          <a:srgbClr val="FF0000"/>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0000"/>
                          </a:solidFill>
                          <a:latin typeface="Roboto"/>
                          <a:ea typeface="Roboto"/>
                          <a:cs typeface="Roboto"/>
                          <a:sym typeface="Roboto"/>
                        </a:rPr>
                        <a:t> 13.66</a:t>
                      </a:r>
                      <a:endParaRPr sz="1200">
                        <a:solidFill>
                          <a:srgbClr val="FF0000"/>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VARIMA</a:t>
                      </a:r>
                      <a:endParaRPr b="1" sz="1000">
                        <a:solidFill>
                          <a:srgbClr val="666666"/>
                        </a:solidFill>
                        <a:latin typeface="Roboto"/>
                        <a:ea typeface="Roboto"/>
                        <a:cs typeface="Roboto"/>
                        <a:sym typeface="Roboto"/>
                      </a:endParaRPr>
                    </a:p>
                  </a:txBody>
                  <a:tcPr marT="9525" marB="91425" marR="9525" marL="9525" anchor="b">
                    <a:lnR cap="flat" cmpd="sng" w="9525">
                      <a:solidFill>
                        <a:srgbClr val="B7B7B7"/>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24.34</a:t>
                      </a:r>
                      <a:endParaRPr sz="1200">
                        <a:solidFill>
                          <a:srgbClr val="666666"/>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17.27</a:t>
                      </a:r>
                      <a:endParaRPr sz="1200">
                        <a:solidFill>
                          <a:srgbClr val="666666"/>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15.04</a:t>
                      </a:r>
                      <a:endParaRPr sz="1200">
                        <a:solidFill>
                          <a:srgbClr val="666666"/>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16.54</a:t>
                      </a:r>
                      <a:endParaRPr sz="1200">
                        <a:solidFill>
                          <a:srgbClr val="666666"/>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Prophet</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55.4</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49.7</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46.3</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62.4</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r>
            </a:tbl>
          </a:graphicData>
        </a:graphic>
      </p:graphicFrame>
      <p:graphicFrame>
        <p:nvGraphicFramePr>
          <p:cNvPr id="238" name="Google Shape;238;p30"/>
          <p:cNvGraphicFramePr/>
          <p:nvPr/>
        </p:nvGraphicFramePr>
        <p:xfrm>
          <a:off x="5070300" y="3151950"/>
          <a:ext cx="3000000" cy="3000000"/>
        </p:xfrm>
        <a:graphic>
          <a:graphicData uri="http://schemas.openxmlformats.org/drawingml/2006/table">
            <a:tbl>
              <a:tblPr>
                <a:noFill/>
                <a:tableStyleId>{07662BDD-EDA1-463A-B563-1FD9A53CD2F4}</a:tableStyleId>
              </a:tblPr>
              <a:tblGrid>
                <a:gridCol w="734425"/>
                <a:gridCol w="734425"/>
                <a:gridCol w="725975"/>
                <a:gridCol w="734425"/>
                <a:gridCol w="734425"/>
              </a:tblGrid>
              <a:tr h="37040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Model</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RMSE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MAE</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MAPE %</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AMAPE %</a:t>
                      </a:r>
                      <a:endParaRPr b="1" sz="10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ARIMA</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52.78 </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a:t>
                      </a:r>
                      <a:r>
                        <a:rPr lang="en" sz="1200">
                          <a:solidFill>
                            <a:srgbClr val="666666"/>
                          </a:solidFill>
                          <a:latin typeface="Roboto"/>
                          <a:ea typeface="Roboto"/>
                          <a:cs typeface="Roboto"/>
                          <a:sym typeface="Roboto"/>
                        </a:rPr>
                        <a:t> 12.24</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24.40</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a:t>
                      </a:r>
                      <a:r>
                        <a:rPr lang="en" sz="1200">
                          <a:solidFill>
                            <a:srgbClr val="666666"/>
                          </a:solidFill>
                          <a:latin typeface="Roboto"/>
                          <a:ea typeface="Roboto"/>
                          <a:cs typeface="Roboto"/>
                          <a:sym typeface="Roboto"/>
                        </a:rPr>
                        <a:t> 22.27</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ARMA</a:t>
                      </a:r>
                      <a:endParaRPr b="1" sz="10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GARCH</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 33.03</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31.77</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59.00</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666666"/>
                          </a:solidFill>
                          <a:latin typeface="Roboto"/>
                          <a:ea typeface="Roboto"/>
                          <a:cs typeface="Roboto"/>
                          <a:sym typeface="Roboto"/>
                        </a:rPr>
                        <a:t>59.44</a:t>
                      </a:r>
                      <a:r>
                        <a:rPr lang="en" sz="1200">
                          <a:solidFill>
                            <a:srgbClr val="666666"/>
                          </a:solidFill>
                          <a:latin typeface="Roboto"/>
                          <a:ea typeface="Roboto"/>
                          <a:cs typeface="Roboto"/>
                          <a:sym typeface="Roboto"/>
                        </a:rPr>
                        <a:t> </a:t>
                      </a:r>
                      <a:endParaRPr sz="1200">
                        <a:solidFill>
                          <a:srgbClr val="666666"/>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10575">
                      <a:solidFill>
                        <a:srgbClr val="BFBFBF"/>
                      </a:solidFill>
                      <a:prstDash val="solid"/>
                      <a:round/>
                      <a:headEnd len="sm" w="sm" type="none"/>
                      <a:tailEnd len="sm" w="sm" type="none"/>
                    </a:lnT>
                    <a:lnB cap="flat" cmpd="sng" w="9525">
                      <a:solidFill>
                        <a:srgbClr val="B7B7B7"/>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VARIMA</a:t>
                      </a:r>
                      <a:endParaRPr b="1" sz="1000">
                        <a:solidFill>
                          <a:srgbClr val="666666"/>
                        </a:solidFill>
                        <a:latin typeface="Roboto"/>
                        <a:ea typeface="Roboto"/>
                        <a:cs typeface="Roboto"/>
                        <a:sym typeface="Roboto"/>
                      </a:endParaRPr>
                    </a:p>
                  </a:txBody>
                  <a:tcPr marT="9525" marB="91425" marR="9525" marL="9525" anchor="b">
                    <a:lnR cap="flat" cmpd="sng" w="9525">
                      <a:solidFill>
                        <a:srgbClr val="B7B7B7"/>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35.38</a:t>
                      </a:r>
                      <a:endParaRPr sz="1200">
                        <a:solidFill>
                          <a:srgbClr val="666666"/>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30.05</a:t>
                      </a:r>
                      <a:endParaRPr sz="1200">
                        <a:solidFill>
                          <a:srgbClr val="666666"/>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32.55</a:t>
                      </a:r>
                      <a:endParaRPr sz="1200">
                        <a:solidFill>
                          <a:srgbClr val="666666"/>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lnSpc>
                          <a:spcPct val="145000"/>
                        </a:lnSpc>
                        <a:spcBef>
                          <a:spcPts val="0"/>
                        </a:spcBef>
                        <a:spcAft>
                          <a:spcPts val="0"/>
                        </a:spcAft>
                        <a:buNone/>
                      </a:pPr>
                      <a:r>
                        <a:rPr lang="en" sz="1200">
                          <a:solidFill>
                            <a:srgbClr val="666666"/>
                          </a:solidFill>
                          <a:latin typeface="Roboto"/>
                          <a:ea typeface="Roboto"/>
                          <a:cs typeface="Roboto"/>
                          <a:sym typeface="Roboto"/>
                        </a:rPr>
                        <a:t>29.52</a:t>
                      </a:r>
                      <a:endParaRPr sz="1200">
                        <a:solidFill>
                          <a:srgbClr val="666666"/>
                        </a:solidFill>
                        <a:latin typeface="Roboto"/>
                        <a:ea typeface="Roboto"/>
                        <a:cs typeface="Roboto"/>
                        <a:sym typeface="Roboto"/>
                      </a:endParaRPr>
                    </a:p>
                  </a:txBody>
                  <a:tcPr marT="19050" marB="19050" marR="57150" marL="57150" anchor="b">
                    <a:lnL cap="flat" cmpd="sng" w="9525">
                      <a:solidFill>
                        <a:srgbClr val="B7B7B7"/>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77350">
                <a:tc>
                  <a:txBody>
                    <a:bodyPr/>
                    <a:lstStyle/>
                    <a:p>
                      <a:pPr indent="0" lvl="0" marL="0" rtl="0" algn="ctr">
                        <a:lnSpc>
                          <a:spcPct val="115000"/>
                        </a:lnSpc>
                        <a:spcBef>
                          <a:spcPts val="0"/>
                        </a:spcBef>
                        <a:spcAft>
                          <a:spcPts val="0"/>
                        </a:spcAft>
                        <a:buNone/>
                      </a:pPr>
                      <a:r>
                        <a:rPr b="1" lang="en" sz="1000">
                          <a:solidFill>
                            <a:srgbClr val="666666"/>
                          </a:solidFill>
                          <a:latin typeface="Roboto"/>
                          <a:ea typeface="Roboto"/>
                          <a:cs typeface="Roboto"/>
                          <a:sym typeface="Roboto"/>
                        </a:rPr>
                        <a:t>Prophet</a:t>
                      </a:r>
                      <a:endParaRPr b="1" sz="1000">
                        <a:solidFill>
                          <a:srgbClr val="666666"/>
                        </a:solidFill>
                        <a:latin typeface="Roboto"/>
                        <a:ea typeface="Roboto"/>
                        <a:cs typeface="Roboto"/>
                        <a:sym typeface="Roboto"/>
                      </a:endParaRPr>
                    </a:p>
                  </a:txBody>
                  <a:tcPr marT="9525" marB="91425" marR="9525" marL="9525" anchor="b">
                    <a:lnR cap="flat" cmpd="sng" w="10575">
                      <a:solidFill>
                        <a:srgbClr val="BFBFBF"/>
                      </a:solidFill>
                      <a:prstDash val="solid"/>
                      <a:round/>
                      <a:headEnd len="sm" w="sm" type="none"/>
                      <a:tailEnd len="sm" w="sm" type="none"/>
                    </a:lnR>
                    <a:lnT cap="flat" cmpd="sng" w="10575">
                      <a:solidFill>
                        <a:srgbClr val="BFBFBF"/>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0000"/>
                          </a:solidFill>
                          <a:latin typeface="Roboto"/>
                          <a:ea typeface="Roboto"/>
                          <a:cs typeface="Roboto"/>
                          <a:sym typeface="Roboto"/>
                        </a:rPr>
                        <a:t> 14.5</a:t>
                      </a:r>
                      <a:endParaRPr sz="1200">
                        <a:solidFill>
                          <a:srgbClr val="FF0000"/>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0000"/>
                          </a:solidFill>
                          <a:latin typeface="Roboto"/>
                          <a:ea typeface="Roboto"/>
                          <a:cs typeface="Roboto"/>
                          <a:sym typeface="Roboto"/>
                        </a:rPr>
                        <a:t>11.9</a:t>
                      </a:r>
                      <a:r>
                        <a:rPr lang="en" sz="1200">
                          <a:solidFill>
                            <a:srgbClr val="FF0000"/>
                          </a:solidFill>
                          <a:latin typeface="Roboto"/>
                          <a:ea typeface="Roboto"/>
                          <a:cs typeface="Roboto"/>
                          <a:sym typeface="Roboto"/>
                        </a:rPr>
                        <a:t> </a:t>
                      </a:r>
                      <a:endParaRPr sz="1200">
                        <a:solidFill>
                          <a:srgbClr val="FF0000"/>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0000"/>
                          </a:solidFill>
                          <a:latin typeface="Roboto"/>
                          <a:ea typeface="Roboto"/>
                          <a:cs typeface="Roboto"/>
                          <a:sym typeface="Roboto"/>
                        </a:rPr>
                        <a:t>21.00</a:t>
                      </a:r>
                      <a:endParaRPr sz="1200">
                        <a:solidFill>
                          <a:srgbClr val="FF0000"/>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R cap="flat" cmpd="sng" w="10575">
                      <a:solidFill>
                        <a:srgbClr val="BFBFBF"/>
                      </a:solidFill>
                      <a:prstDash val="solid"/>
                      <a:round/>
                      <a:headEnd len="sm" w="sm" type="none"/>
                      <a:tailEnd len="sm" w="sm" type="none"/>
                    </a:lnR>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rgbClr val="FF0000"/>
                          </a:solidFill>
                          <a:latin typeface="Roboto"/>
                          <a:ea typeface="Roboto"/>
                          <a:cs typeface="Roboto"/>
                          <a:sym typeface="Roboto"/>
                        </a:rPr>
                        <a:t>22.7</a:t>
                      </a:r>
                      <a:r>
                        <a:rPr lang="en" sz="1200">
                          <a:solidFill>
                            <a:srgbClr val="FF0000"/>
                          </a:solidFill>
                          <a:latin typeface="Roboto"/>
                          <a:ea typeface="Roboto"/>
                          <a:cs typeface="Roboto"/>
                          <a:sym typeface="Roboto"/>
                        </a:rPr>
                        <a:t> </a:t>
                      </a:r>
                      <a:endParaRPr sz="1200">
                        <a:solidFill>
                          <a:srgbClr val="FF0000"/>
                        </a:solidFill>
                        <a:latin typeface="Roboto"/>
                        <a:ea typeface="Roboto"/>
                        <a:cs typeface="Roboto"/>
                        <a:sym typeface="Roboto"/>
                      </a:endParaRPr>
                    </a:p>
                  </a:txBody>
                  <a:tcPr marT="9525" marB="91425" marR="9525" marL="9525" anchor="b">
                    <a:lnL cap="flat" cmpd="sng" w="10575">
                      <a:solidFill>
                        <a:srgbClr val="BFBFBF"/>
                      </a:solidFill>
                      <a:prstDash val="solid"/>
                      <a:round/>
                      <a:headEnd len="sm" w="sm" type="none"/>
                      <a:tailEnd len="sm" w="sm" type="none"/>
                    </a:lnL>
                    <a:lnT cap="flat" cmpd="sng" w="9525">
                      <a:solidFill>
                        <a:srgbClr val="B7B7B7"/>
                      </a:solidFill>
                      <a:prstDash val="solid"/>
                      <a:round/>
                      <a:headEnd len="sm" w="sm" type="none"/>
                      <a:tailEnd len="sm" w="sm" type="none"/>
                    </a:lnT>
                    <a:lnB cap="flat" cmpd="sng" w="10575">
                      <a:solidFill>
                        <a:srgbClr val="BFBFBF"/>
                      </a:solidFill>
                      <a:prstDash val="solid"/>
                      <a:round/>
                      <a:headEnd len="sm" w="sm" type="none"/>
                      <a:tailEnd len="sm" w="sm" type="none"/>
                    </a:lnB>
                  </a:tcPr>
                </a:tc>
              </a:tr>
            </a:tbl>
          </a:graphicData>
        </a:graphic>
      </p:graphicFrame>
      <p:sp>
        <p:nvSpPr>
          <p:cNvPr id="239" name="Google Shape;239;p30"/>
          <p:cNvSpPr/>
          <p:nvPr/>
        </p:nvSpPr>
        <p:spPr>
          <a:xfrm>
            <a:off x="68550" y="605350"/>
            <a:ext cx="1293900" cy="2895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28">
                <a:solidFill>
                  <a:srgbClr val="CC4125"/>
                </a:solidFill>
                <a:latin typeface="Roboto"/>
                <a:ea typeface="Roboto"/>
                <a:cs typeface="Roboto"/>
                <a:sym typeface="Roboto"/>
              </a:rPr>
              <a:t>Lucknow</a:t>
            </a:r>
            <a:endParaRPr b="1" sz="1428">
              <a:solidFill>
                <a:srgbClr val="CC4125"/>
              </a:solidFill>
              <a:latin typeface="Roboto"/>
              <a:ea typeface="Roboto"/>
              <a:cs typeface="Roboto"/>
              <a:sym typeface="Roboto"/>
            </a:endParaRPr>
          </a:p>
        </p:txBody>
      </p:sp>
      <p:sp>
        <p:nvSpPr>
          <p:cNvPr id="240" name="Google Shape;240;p30"/>
          <p:cNvSpPr/>
          <p:nvPr/>
        </p:nvSpPr>
        <p:spPr>
          <a:xfrm>
            <a:off x="4489800" y="573675"/>
            <a:ext cx="1293900" cy="2895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28">
                <a:solidFill>
                  <a:srgbClr val="CC4125"/>
                </a:solidFill>
                <a:latin typeface="Roboto"/>
                <a:ea typeface="Roboto"/>
                <a:cs typeface="Roboto"/>
                <a:sym typeface="Roboto"/>
              </a:rPr>
              <a:t>Delhi</a:t>
            </a:r>
            <a:endParaRPr b="1" sz="1428">
              <a:solidFill>
                <a:srgbClr val="CC4125"/>
              </a:solidFill>
              <a:latin typeface="Roboto"/>
              <a:ea typeface="Roboto"/>
              <a:cs typeface="Roboto"/>
              <a:sym typeface="Roboto"/>
            </a:endParaRPr>
          </a:p>
        </p:txBody>
      </p:sp>
      <p:sp>
        <p:nvSpPr>
          <p:cNvPr id="241" name="Google Shape;241;p30"/>
          <p:cNvSpPr/>
          <p:nvPr/>
        </p:nvSpPr>
        <p:spPr>
          <a:xfrm>
            <a:off x="68550" y="2900550"/>
            <a:ext cx="1293900" cy="2895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28">
                <a:solidFill>
                  <a:srgbClr val="CC4125"/>
                </a:solidFill>
                <a:latin typeface="Roboto"/>
                <a:ea typeface="Roboto"/>
                <a:cs typeface="Roboto"/>
                <a:sym typeface="Roboto"/>
              </a:rPr>
              <a:t>Chennai</a:t>
            </a:r>
            <a:endParaRPr b="1" sz="1428">
              <a:solidFill>
                <a:srgbClr val="CC4125"/>
              </a:solidFill>
              <a:latin typeface="Roboto"/>
              <a:ea typeface="Roboto"/>
              <a:cs typeface="Roboto"/>
              <a:sym typeface="Roboto"/>
            </a:endParaRPr>
          </a:p>
        </p:txBody>
      </p:sp>
      <p:sp>
        <p:nvSpPr>
          <p:cNvPr id="242" name="Google Shape;242;p30"/>
          <p:cNvSpPr/>
          <p:nvPr/>
        </p:nvSpPr>
        <p:spPr>
          <a:xfrm>
            <a:off x="4489800" y="2900550"/>
            <a:ext cx="1293900" cy="2895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28">
                <a:solidFill>
                  <a:srgbClr val="CC4125"/>
                </a:solidFill>
                <a:latin typeface="Roboto"/>
                <a:ea typeface="Roboto"/>
                <a:cs typeface="Roboto"/>
                <a:sym typeface="Roboto"/>
              </a:rPr>
              <a:t>Bengaluru</a:t>
            </a:r>
            <a:endParaRPr b="1" sz="1428">
              <a:solidFill>
                <a:srgbClr val="CC4125"/>
              </a:solidFill>
              <a:latin typeface="Roboto"/>
              <a:ea typeface="Roboto"/>
              <a:cs typeface="Roboto"/>
              <a:sym typeface="Roboto"/>
            </a:endParaRPr>
          </a:p>
        </p:txBody>
      </p:sp>
      <p:sp>
        <p:nvSpPr>
          <p:cNvPr id="243" name="Google Shape;243;p30"/>
          <p:cNvSpPr/>
          <p:nvPr/>
        </p:nvSpPr>
        <p:spPr>
          <a:xfrm>
            <a:off x="396713" y="2056300"/>
            <a:ext cx="3760500" cy="3780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666666"/>
              </a:solidFill>
              <a:latin typeface="Roboto"/>
              <a:ea typeface="Roboto"/>
              <a:cs typeface="Roboto"/>
              <a:sym typeface="Roboto"/>
            </a:endParaRPr>
          </a:p>
        </p:txBody>
      </p:sp>
      <p:sp>
        <p:nvSpPr>
          <p:cNvPr id="244" name="Google Shape;244;p30"/>
          <p:cNvSpPr/>
          <p:nvPr/>
        </p:nvSpPr>
        <p:spPr>
          <a:xfrm>
            <a:off x="5021888" y="2056300"/>
            <a:ext cx="3760500" cy="3780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666666"/>
              </a:solidFill>
              <a:latin typeface="Roboto"/>
              <a:ea typeface="Roboto"/>
              <a:cs typeface="Roboto"/>
              <a:sym typeface="Roboto"/>
            </a:endParaRPr>
          </a:p>
        </p:txBody>
      </p:sp>
      <p:sp>
        <p:nvSpPr>
          <p:cNvPr id="245" name="Google Shape;245;p30"/>
          <p:cNvSpPr/>
          <p:nvPr/>
        </p:nvSpPr>
        <p:spPr>
          <a:xfrm>
            <a:off x="5021838" y="4720900"/>
            <a:ext cx="3760500" cy="3780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666666"/>
              </a:solidFill>
              <a:latin typeface="Roboto"/>
              <a:ea typeface="Roboto"/>
              <a:cs typeface="Roboto"/>
              <a:sym typeface="Roboto"/>
            </a:endParaRPr>
          </a:p>
        </p:txBody>
      </p:sp>
      <p:sp>
        <p:nvSpPr>
          <p:cNvPr id="246" name="Google Shape;246;p30"/>
          <p:cNvSpPr/>
          <p:nvPr/>
        </p:nvSpPr>
        <p:spPr>
          <a:xfrm>
            <a:off x="396700" y="3899700"/>
            <a:ext cx="3760500" cy="443700"/>
          </a:xfrm>
          <a:prstGeom prst="rect">
            <a:avLst/>
          </a:prstGeom>
          <a:noFill/>
          <a:ln cap="flat" cmpd="sng" w="19050">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666666"/>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Future Work</a:t>
            </a:r>
            <a:endParaRPr/>
          </a:p>
        </p:txBody>
      </p:sp>
      <p:sp>
        <p:nvSpPr>
          <p:cNvPr id="252" name="Google Shape;252;p31"/>
          <p:cNvSpPr txBox="1"/>
          <p:nvPr>
            <p:ph idx="1" type="body"/>
          </p:nvPr>
        </p:nvSpPr>
        <p:spPr>
          <a:xfrm>
            <a:off x="152400" y="1518600"/>
            <a:ext cx="8839200" cy="2411100"/>
          </a:xfrm>
          <a:prstGeom prst="rect">
            <a:avLst/>
          </a:prstGeom>
        </p:spPr>
        <p:txBody>
          <a:bodyPr anchorCtr="0" anchor="t" bIns="45700" lIns="91425" spcFirstLastPara="1" rIns="91425" wrap="square" tIns="45700">
            <a:noAutofit/>
          </a:bodyPr>
          <a:lstStyle/>
          <a:p>
            <a:pPr indent="-332740" lvl="0" marL="457200" rtl="0" algn="l">
              <a:lnSpc>
                <a:spcPct val="80000"/>
              </a:lnSpc>
              <a:spcBef>
                <a:spcPts val="0"/>
              </a:spcBef>
              <a:spcAft>
                <a:spcPts val="0"/>
              </a:spcAft>
              <a:buClr>
                <a:srgbClr val="666666"/>
              </a:buClr>
              <a:buSzPts val="1640"/>
              <a:buAutoNum type="arabicPeriod"/>
            </a:pPr>
            <a:r>
              <a:rPr lang="en" sz="1640">
                <a:solidFill>
                  <a:srgbClr val="666666"/>
                </a:solidFill>
              </a:rPr>
              <a:t>Incorporate additional exogenous variables like weather data, traffic data, industrial emissions, and social events</a:t>
            </a:r>
            <a:endParaRPr sz="1640">
              <a:solidFill>
                <a:srgbClr val="666666"/>
              </a:solidFill>
            </a:endParaRPr>
          </a:p>
          <a:p>
            <a:pPr indent="0" lvl="0" marL="457200" rtl="0" algn="l">
              <a:lnSpc>
                <a:spcPct val="80000"/>
              </a:lnSpc>
              <a:spcBef>
                <a:spcPts val="0"/>
              </a:spcBef>
              <a:spcAft>
                <a:spcPts val="0"/>
              </a:spcAft>
              <a:buSzPts val="852"/>
              <a:buNone/>
            </a:pPr>
            <a:r>
              <a:t/>
            </a:r>
            <a:endParaRPr sz="1640">
              <a:solidFill>
                <a:srgbClr val="666666"/>
              </a:solidFill>
            </a:endParaRPr>
          </a:p>
          <a:p>
            <a:pPr indent="-332740" lvl="0" marL="457200" rtl="0" algn="l">
              <a:lnSpc>
                <a:spcPct val="80000"/>
              </a:lnSpc>
              <a:spcBef>
                <a:spcPts val="0"/>
              </a:spcBef>
              <a:spcAft>
                <a:spcPts val="0"/>
              </a:spcAft>
              <a:buClr>
                <a:srgbClr val="666666"/>
              </a:buClr>
              <a:buSzPts val="1640"/>
              <a:buAutoNum type="arabicPeriod"/>
            </a:pPr>
            <a:r>
              <a:rPr lang="en" sz="1640">
                <a:solidFill>
                  <a:srgbClr val="666666"/>
                </a:solidFill>
              </a:rPr>
              <a:t>Explore more advanced models like LSTM, GRU, and hybrid models</a:t>
            </a:r>
            <a:endParaRPr sz="1640">
              <a:solidFill>
                <a:srgbClr val="666666"/>
              </a:solidFill>
            </a:endParaRPr>
          </a:p>
          <a:p>
            <a:pPr indent="0" lvl="0" marL="0" rtl="0" algn="l">
              <a:lnSpc>
                <a:spcPct val="80000"/>
              </a:lnSpc>
              <a:spcBef>
                <a:spcPts val="0"/>
              </a:spcBef>
              <a:spcAft>
                <a:spcPts val="0"/>
              </a:spcAft>
              <a:buSzPts val="852"/>
              <a:buNone/>
            </a:pPr>
            <a:r>
              <a:t/>
            </a:r>
            <a:endParaRPr sz="1640">
              <a:solidFill>
                <a:srgbClr val="666666"/>
              </a:solidFill>
            </a:endParaRPr>
          </a:p>
          <a:p>
            <a:pPr indent="-332740" lvl="0" marL="457200" rtl="0" algn="l">
              <a:lnSpc>
                <a:spcPct val="80000"/>
              </a:lnSpc>
              <a:spcBef>
                <a:spcPts val="0"/>
              </a:spcBef>
              <a:spcAft>
                <a:spcPts val="0"/>
              </a:spcAft>
              <a:buClr>
                <a:srgbClr val="666666"/>
              </a:buClr>
              <a:buSzPts val="1640"/>
              <a:buAutoNum type="arabicPeriod"/>
            </a:pPr>
            <a:r>
              <a:rPr lang="en" sz="1640">
                <a:solidFill>
                  <a:srgbClr val="666666"/>
                </a:solidFill>
              </a:rPr>
              <a:t>Account for spatial dependencies between different regions using techniques</a:t>
            </a:r>
            <a:endParaRPr sz="1640">
              <a:solidFill>
                <a:srgbClr val="666666"/>
              </a:solidFill>
            </a:endParaRPr>
          </a:p>
          <a:p>
            <a:pPr indent="0" lvl="0" marL="0" rtl="0" algn="l">
              <a:lnSpc>
                <a:spcPct val="80000"/>
              </a:lnSpc>
              <a:spcBef>
                <a:spcPts val="0"/>
              </a:spcBef>
              <a:spcAft>
                <a:spcPts val="0"/>
              </a:spcAft>
              <a:buSzPts val="852"/>
              <a:buNone/>
            </a:pPr>
            <a:r>
              <a:t/>
            </a:r>
            <a:endParaRPr sz="1640">
              <a:solidFill>
                <a:srgbClr val="666666"/>
              </a:solidFill>
            </a:endParaRPr>
          </a:p>
          <a:p>
            <a:pPr indent="-332740" lvl="0" marL="457200" rtl="0" algn="l">
              <a:lnSpc>
                <a:spcPct val="80000"/>
              </a:lnSpc>
              <a:spcBef>
                <a:spcPts val="0"/>
              </a:spcBef>
              <a:spcAft>
                <a:spcPts val="0"/>
              </a:spcAft>
              <a:buClr>
                <a:srgbClr val="666666"/>
              </a:buClr>
              <a:buSzPts val="1640"/>
              <a:buAutoNum type="arabicPeriod"/>
            </a:pPr>
            <a:r>
              <a:rPr lang="en" sz="1640">
                <a:solidFill>
                  <a:srgbClr val="666666"/>
                </a:solidFill>
              </a:rPr>
              <a:t>Incorporate holiday effects, COVID impact, and other seasonal events</a:t>
            </a:r>
            <a:endParaRPr sz="1640">
              <a:solidFill>
                <a:srgbClr val="666666"/>
              </a:solidFill>
            </a:endParaRPr>
          </a:p>
          <a:p>
            <a:pPr indent="0" lvl="0" marL="0" rtl="0" algn="l">
              <a:lnSpc>
                <a:spcPct val="80000"/>
              </a:lnSpc>
              <a:spcBef>
                <a:spcPts val="0"/>
              </a:spcBef>
              <a:spcAft>
                <a:spcPts val="0"/>
              </a:spcAft>
              <a:buSzPts val="852"/>
              <a:buNone/>
            </a:pPr>
            <a:r>
              <a:t/>
            </a:r>
            <a:endParaRPr sz="1640">
              <a:solidFill>
                <a:srgbClr val="666666"/>
              </a:solidFill>
            </a:endParaRPr>
          </a:p>
          <a:p>
            <a:pPr indent="-332740" lvl="0" marL="457200" rtl="0" algn="l">
              <a:lnSpc>
                <a:spcPct val="80000"/>
              </a:lnSpc>
              <a:spcBef>
                <a:spcPts val="0"/>
              </a:spcBef>
              <a:spcAft>
                <a:spcPts val="0"/>
              </a:spcAft>
              <a:buClr>
                <a:srgbClr val="666666"/>
              </a:buClr>
              <a:buSzPts val="1640"/>
              <a:buAutoNum type="arabicPeriod"/>
            </a:pPr>
            <a:r>
              <a:rPr lang="en" sz="1640">
                <a:solidFill>
                  <a:srgbClr val="666666"/>
                </a:solidFill>
              </a:rPr>
              <a:t>Real-time forecasting</a:t>
            </a:r>
            <a:endParaRPr sz="1640">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154050" y="356225"/>
            <a:ext cx="8835900" cy="2455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ACF &amp; PACF for Differentiated Data (d = 1) </a:t>
            </a:r>
            <a:endParaRPr/>
          </a:p>
        </p:txBody>
      </p:sp>
      <p:pic>
        <p:nvPicPr>
          <p:cNvPr id="263" name="Google Shape;263;p33"/>
          <p:cNvPicPr preferRelativeResize="0"/>
          <p:nvPr/>
        </p:nvPicPr>
        <p:blipFill>
          <a:blip r:embed="rId3">
            <a:alphaModFix/>
          </a:blip>
          <a:stretch>
            <a:fillRect/>
          </a:stretch>
        </p:blipFill>
        <p:spPr>
          <a:xfrm>
            <a:off x="7085450" y="1335338"/>
            <a:ext cx="2039112" cy="1333400"/>
          </a:xfrm>
          <a:prstGeom prst="rect">
            <a:avLst/>
          </a:prstGeom>
          <a:noFill/>
          <a:ln>
            <a:noFill/>
          </a:ln>
        </p:spPr>
      </p:pic>
      <p:pic>
        <p:nvPicPr>
          <p:cNvPr id="264" name="Google Shape;264;p33"/>
          <p:cNvPicPr preferRelativeResize="0"/>
          <p:nvPr/>
        </p:nvPicPr>
        <p:blipFill>
          <a:blip r:embed="rId4">
            <a:alphaModFix/>
          </a:blip>
          <a:stretch>
            <a:fillRect/>
          </a:stretch>
        </p:blipFill>
        <p:spPr>
          <a:xfrm>
            <a:off x="7043537" y="2915257"/>
            <a:ext cx="2039112" cy="1335024"/>
          </a:xfrm>
          <a:prstGeom prst="rect">
            <a:avLst/>
          </a:prstGeom>
          <a:noFill/>
          <a:ln>
            <a:noFill/>
          </a:ln>
        </p:spPr>
      </p:pic>
      <p:pic>
        <p:nvPicPr>
          <p:cNvPr id="265" name="Google Shape;265;p33"/>
          <p:cNvPicPr preferRelativeResize="0"/>
          <p:nvPr/>
        </p:nvPicPr>
        <p:blipFill>
          <a:blip r:embed="rId5">
            <a:alphaModFix/>
          </a:blip>
          <a:stretch>
            <a:fillRect/>
          </a:stretch>
        </p:blipFill>
        <p:spPr>
          <a:xfrm>
            <a:off x="188971" y="1400575"/>
            <a:ext cx="2039112" cy="1335024"/>
          </a:xfrm>
          <a:prstGeom prst="rect">
            <a:avLst/>
          </a:prstGeom>
          <a:noFill/>
          <a:ln>
            <a:noFill/>
          </a:ln>
        </p:spPr>
      </p:pic>
      <p:pic>
        <p:nvPicPr>
          <p:cNvPr id="266" name="Google Shape;266;p33"/>
          <p:cNvPicPr preferRelativeResize="0"/>
          <p:nvPr/>
        </p:nvPicPr>
        <p:blipFill>
          <a:blip r:embed="rId6">
            <a:alphaModFix/>
          </a:blip>
          <a:stretch>
            <a:fillRect/>
          </a:stretch>
        </p:blipFill>
        <p:spPr>
          <a:xfrm>
            <a:off x="188987" y="2915246"/>
            <a:ext cx="2039112" cy="1335024"/>
          </a:xfrm>
          <a:prstGeom prst="rect">
            <a:avLst/>
          </a:prstGeom>
          <a:noFill/>
          <a:ln>
            <a:noFill/>
          </a:ln>
        </p:spPr>
      </p:pic>
      <p:pic>
        <p:nvPicPr>
          <p:cNvPr id="267" name="Google Shape;267;p33"/>
          <p:cNvPicPr preferRelativeResize="0"/>
          <p:nvPr/>
        </p:nvPicPr>
        <p:blipFill>
          <a:blip r:embed="rId7">
            <a:alphaModFix/>
          </a:blip>
          <a:stretch>
            <a:fillRect/>
          </a:stretch>
        </p:blipFill>
        <p:spPr>
          <a:xfrm>
            <a:off x="2487797" y="1220935"/>
            <a:ext cx="2039112" cy="1694326"/>
          </a:xfrm>
          <a:prstGeom prst="rect">
            <a:avLst/>
          </a:prstGeom>
          <a:noFill/>
          <a:ln>
            <a:noFill/>
          </a:ln>
        </p:spPr>
      </p:pic>
      <p:pic>
        <p:nvPicPr>
          <p:cNvPr id="268" name="Google Shape;268;p33"/>
          <p:cNvPicPr preferRelativeResize="0"/>
          <p:nvPr/>
        </p:nvPicPr>
        <p:blipFill>
          <a:blip r:embed="rId8">
            <a:alphaModFix/>
          </a:blip>
          <a:stretch>
            <a:fillRect/>
          </a:stretch>
        </p:blipFill>
        <p:spPr>
          <a:xfrm>
            <a:off x="2473837" y="2915251"/>
            <a:ext cx="2039112" cy="1335024"/>
          </a:xfrm>
          <a:prstGeom prst="rect">
            <a:avLst/>
          </a:prstGeom>
          <a:noFill/>
          <a:ln>
            <a:noFill/>
          </a:ln>
        </p:spPr>
      </p:pic>
      <p:pic>
        <p:nvPicPr>
          <p:cNvPr id="269" name="Google Shape;269;p33"/>
          <p:cNvPicPr preferRelativeResize="0"/>
          <p:nvPr/>
        </p:nvPicPr>
        <p:blipFill>
          <a:blip r:embed="rId9">
            <a:alphaModFix/>
          </a:blip>
          <a:stretch>
            <a:fillRect/>
          </a:stretch>
        </p:blipFill>
        <p:spPr>
          <a:xfrm>
            <a:off x="4786624" y="1220700"/>
            <a:ext cx="2039112" cy="1641750"/>
          </a:xfrm>
          <a:prstGeom prst="rect">
            <a:avLst/>
          </a:prstGeom>
          <a:noFill/>
          <a:ln>
            <a:noFill/>
          </a:ln>
        </p:spPr>
      </p:pic>
      <p:pic>
        <p:nvPicPr>
          <p:cNvPr id="270" name="Google Shape;270;p33"/>
          <p:cNvPicPr preferRelativeResize="0"/>
          <p:nvPr/>
        </p:nvPicPr>
        <p:blipFill>
          <a:blip r:embed="rId10">
            <a:alphaModFix/>
          </a:blip>
          <a:stretch>
            <a:fillRect/>
          </a:stretch>
        </p:blipFill>
        <p:spPr>
          <a:xfrm>
            <a:off x="4758687" y="3007763"/>
            <a:ext cx="2039112" cy="1335024"/>
          </a:xfrm>
          <a:prstGeom prst="rect">
            <a:avLst/>
          </a:prstGeom>
          <a:noFill/>
          <a:ln>
            <a:noFill/>
          </a:ln>
        </p:spPr>
      </p:pic>
      <p:sp>
        <p:nvSpPr>
          <p:cNvPr id="271" name="Google Shape;271;p33"/>
          <p:cNvSpPr/>
          <p:nvPr/>
        </p:nvSpPr>
        <p:spPr>
          <a:xfrm>
            <a:off x="315125" y="741625"/>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Lucknow</a:t>
            </a:r>
            <a:endParaRPr sz="1428">
              <a:solidFill>
                <a:srgbClr val="CC4125"/>
              </a:solidFill>
              <a:latin typeface="Roboto"/>
              <a:ea typeface="Roboto"/>
              <a:cs typeface="Roboto"/>
              <a:sym typeface="Roboto"/>
            </a:endParaRPr>
          </a:p>
        </p:txBody>
      </p:sp>
      <p:sp>
        <p:nvSpPr>
          <p:cNvPr id="272" name="Google Shape;272;p33"/>
          <p:cNvSpPr/>
          <p:nvPr/>
        </p:nvSpPr>
        <p:spPr>
          <a:xfrm>
            <a:off x="2585325" y="741625"/>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Delhi</a:t>
            </a:r>
            <a:endParaRPr sz="1428">
              <a:solidFill>
                <a:srgbClr val="CC4125"/>
              </a:solidFill>
              <a:latin typeface="Roboto"/>
              <a:ea typeface="Roboto"/>
              <a:cs typeface="Roboto"/>
              <a:sym typeface="Roboto"/>
            </a:endParaRPr>
          </a:p>
        </p:txBody>
      </p:sp>
      <p:sp>
        <p:nvSpPr>
          <p:cNvPr id="273" name="Google Shape;273;p33"/>
          <p:cNvSpPr/>
          <p:nvPr/>
        </p:nvSpPr>
        <p:spPr>
          <a:xfrm>
            <a:off x="4860588" y="741625"/>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Chennai</a:t>
            </a:r>
            <a:endParaRPr sz="1428">
              <a:solidFill>
                <a:srgbClr val="CC4125"/>
              </a:solidFill>
              <a:latin typeface="Roboto"/>
              <a:ea typeface="Roboto"/>
              <a:cs typeface="Roboto"/>
              <a:sym typeface="Roboto"/>
            </a:endParaRPr>
          </a:p>
        </p:txBody>
      </p:sp>
      <p:sp>
        <p:nvSpPr>
          <p:cNvPr id="274" name="Google Shape;274;p33"/>
          <p:cNvSpPr/>
          <p:nvPr/>
        </p:nvSpPr>
        <p:spPr>
          <a:xfrm>
            <a:off x="7085450" y="741625"/>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Bengaluru</a:t>
            </a:r>
            <a:endParaRPr sz="1428">
              <a:solidFill>
                <a:srgbClr val="CC4125"/>
              </a:solidFill>
              <a:latin typeface="Roboto"/>
              <a:ea typeface="Roboto"/>
              <a:cs typeface="Roboto"/>
              <a:sym typeface="Roboto"/>
            </a:endParaRPr>
          </a:p>
        </p:txBody>
      </p:sp>
      <p:sp>
        <p:nvSpPr>
          <p:cNvPr id="275" name="Google Shape;275;p33"/>
          <p:cNvSpPr txBox="1"/>
          <p:nvPr>
            <p:ph idx="1" type="body"/>
          </p:nvPr>
        </p:nvSpPr>
        <p:spPr>
          <a:xfrm>
            <a:off x="315125" y="4266025"/>
            <a:ext cx="8557200" cy="806700"/>
          </a:xfrm>
          <a:prstGeom prst="rect">
            <a:avLst/>
          </a:prstGeom>
        </p:spPr>
        <p:txBody>
          <a:bodyPr anchorCtr="0" anchor="ctr" bIns="45700" lIns="91425" spcFirstLastPara="1" rIns="91425" wrap="square" tIns="45700">
            <a:normAutofit fontScale="85000" lnSpcReduction="20000"/>
          </a:bodyPr>
          <a:lstStyle/>
          <a:p>
            <a:pPr indent="0" lvl="0" marL="0" rtl="0" algn="l">
              <a:spcBef>
                <a:spcPts val="0"/>
              </a:spcBef>
              <a:spcAft>
                <a:spcPts val="0"/>
              </a:spcAft>
              <a:buNone/>
            </a:pPr>
            <a:r>
              <a:t/>
            </a:r>
            <a:endParaRPr>
              <a:solidFill>
                <a:srgbClr val="666666"/>
              </a:solidFill>
            </a:endParaRPr>
          </a:p>
          <a:p>
            <a:pPr indent="-314960" lvl="0" marL="457200" rtl="0" algn="l">
              <a:spcBef>
                <a:spcPts val="0"/>
              </a:spcBef>
              <a:spcAft>
                <a:spcPts val="0"/>
              </a:spcAft>
              <a:buClr>
                <a:srgbClr val="666666"/>
              </a:buClr>
              <a:buSzPct val="100000"/>
              <a:buChar char="●"/>
            </a:pPr>
            <a:r>
              <a:rPr lang="en">
                <a:solidFill>
                  <a:srgbClr val="666666"/>
                </a:solidFill>
              </a:rPr>
              <a:t>Differencing removes trends and cycles, stabilizing mean across the series.</a:t>
            </a:r>
            <a:endParaRPr>
              <a:solidFill>
                <a:srgbClr val="666666"/>
              </a:solidFill>
            </a:endParaRPr>
          </a:p>
          <a:p>
            <a:pPr indent="-314960" lvl="0" marL="457200" rtl="0" algn="l">
              <a:spcBef>
                <a:spcPts val="0"/>
              </a:spcBef>
              <a:spcAft>
                <a:spcPts val="0"/>
              </a:spcAft>
              <a:buClr>
                <a:srgbClr val="666666"/>
              </a:buClr>
              <a:buSzPct val="100000"/>
              <a:buChar char="●"/>
            </a:pPr>
            <a:r>
              <a:rPr lang="en">
                <a:solidFill>
                  <a:srgbClr val="666666"/>
                </a:solidFill>
              </a:rPr>
              <a:t>Reduces dependence among values, enhancing model's predictive accuracy and stability.</a:t>
            </a:r>
            <a:endParaRPr>
              <a:solidFill>
                <a:srgbClr val="666666"/>
              </a:solidFill>
            </a:endParaRPr>
          </a:p>
          <a:p>
            <a:pPr indent="0" lvl="0" marL="0" rtl="0" algn="l">
              <a:spcBef>
                <a:spcPts val="0"/>
              </a:spcBef>
              <a:spcAft>
                <a:spcPts val="0"/>
              </a:spcAft>
              <a:buNone/>
            </a:pPr>
            <a:r>
              <a:t/>
            </a:r>
            <a:endParaRPr>
              <a:solidFill>
                <a:srgbClr val="66666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Appendix</a:t>
            </a:r>
            <a:endParaRPr/>
          </a:p>
        </p:txBody>
      </p:sp>
      <p:pic>
        <p:nvPicPr>
          <p:cNvPr id="281" name="Google Shape;281;p34"/>
          <p:cNvPicPr preferRelativeResize="0"/>
          <p:nvPr/>
        </p:nvPicPr>
        <p:blipFill>
          <a:blip r:embed="rId3">
            <a:alphaModFix/>
          </a:blip>
          <a:stretch>
            <a:fillRect/>
          </a:stretch>
        </p:blipFill>
        <p:spPr>
          <a:xfrm>
            <a:off x="278474" y="907600"/>
            <a:ext cx="3983676" cy="4083499"/>
          </a:xfrm>
          <a:prstGeom prst="rect">
            <a:avLst/>
          </a:prstGeom>
          <a:noFill/>
          <a:ln>
            <a:noFill/>
          </a:ln>
        </p:spPr>
      </p:pic>
      <p:sp>
        <p:nvSpPr>
          <p:cNvPr id="282" name="Google Shape;282;p34"/>
          <p:cNvSpPr/>
          <p:nvPr/>
        </p:nvSpPr>
        <p:spPr>
          <a:xfrm>
            <a:off x="3240725" y="810575"/>
            <a:ext cx="370500" cy="41364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Roboto"/>
              <a:ea typeface="Roboto"/>
              <a:cs typeface="Roboto"/>
              <a:sym typeface="Roboto"/>
            </a:endParaRPr>
          </a:p>
        </p:txBody>
      </p:sp>
      <p:cxnSp>
        <p:nvCxnSpPr>
          <p:cNvPr id="283" name="Google Shape;283;p34"/>
          <p:cNvCxnSpPr/>
          <p:nvPr/>
        </p:nvCxnSpPr>
        <p:spPr>
          <a:xfrm>
            <a:off x="3632300" y="1598025"/>
            <a:ext cx="3127200" cy="0"/>
          </a:xfrm>
          <a:prstGeom prst="straightConnector1">
            <a:avLst/>
          </a:prstGeom>
          <a:noFill/>
          <a:ln cap="flat" cmpd="sng" w="19050">
            <a:solidFill>
              <a:srgbClr val="FF0000"/>
            </a:solidFill>
            <a:prstDash val="dash"/>
            <a:round/>
            <a:headEnd len="med" w="med" type="none"/>
            <a:tailEnd len="med" w="med" type="none"/>
          </a:ln>
        </p:spPr>
      </p:cxnSp>
      <p:pic>
        <p:nvPicPr>
          <p:cNvPr id="284" name="Google Shape;284;p34"/>
          <p:cNvPicPr preferRelativeResize="0"/>
          <p:nvPr/>
        </p:nvPicPr>
        <p:blipFill>
          <a:blip r:embed="rId4">
            <a:alphaModFix/>
          </a:blip>
          <a:stretch>
            <a:fillRect/>
          </a:stretch>
        </p:blipFill>
        <p:spPr>
          <a:xfrm>
            <a:off x="4658425" y="2617063"/>
            <a:ext cx="3983674" cy="664575"/>
          </a:xfrm>
          <a:prstGeom prst="rect">
            <a:avLst/>
          </a:prstGeom>
          <a:noFill/>
          <a:ln>
            <a:noFill/>
          </a:ln>
        </p:spPr>
      </p:pic>
      <p:sp>
        <p:nvSpPr>
          <p:cNvPr id="285" name="Google Shape;285;p34"/>
          <p:cNvSpPr/>
          <p:nvPr/>
        </p:nvSpPr>
        <p:spPr>
          <a:xfrm>
            <a:off x="4658425" y="1267875"/>
            <a:ext cx="3983700" cy="642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All features are needed to do analysis?</a:t>
            </a:r>
            <a:endParaRPr b="1">
              <a:latin typeface="Roboto"/>
              <a:ea typeface="Roboto"/>
              <a:cs typeface="Roboto"/>
              <a:sym typeface="Roboto"/>
            </a:endParaRPr>
          </a:p>
        </p:txBody>
      </p:sp>
      <p:cxnSp>
        <p:nvCxnSpPr>
          <p:cNvPr id="286" name="Google Shape;286;p34"/>
          <p:cNvCxnSpPr>
            <a:stCxn id="285" idx="2"/>
            <a:endCxn id="284" idx="0"/>
          </p:cNvCxnSpPr>
          <p:nvPr/>
        </p:nvCxnSpPr>
        <p:spPr>
          <a:xfrm>
            <a:off x="6650275" y="1910475"/>
            <a:ext cx="0" cy="706500"/>
          </a:xfrm>
          <a:prstGeom prst="straightConnector1">
            <a:avLst/>
          </a:prstGeom>
          <a:noFill/>
          <a:ln cap="flat" cmpd="sng" w="19050">
            <a:solidFill>
              <a:schemeClr val="dk2"/>
            </a:solidFill>
            <a:prstDash val="solid"/>
            <a:round/>
            <a:headEnd len="med" w="med" type="none"/>
            <a:tailEnd len="med" w="med" type="triangle"/>
          </a:ln>
        </p:spPr>
      </p:cxnSp>
      <p:sp>
        <p:nvSpPr>
          <p:cNvPr id="287" name="Google Shape;287;p34"/>
          <p:cNvSpPr txBox="1"/>
          <p:nvPr>
            <p:ph idx="1" type="body"/>
          </p:nvPr>
        </p:nvSpPr>
        <p:spPr>
          <a:xfrm>
            <a:off x="4658425" y="3500150"/>
            <a:ext cx="3983700" cy="1495500"/>
          </a:xfrm>
          <a:prstGeom prst="rect">
            <a:avLst/>
          </a:prstGeom>
        </p:spPr>
        <p:txBody>
          <a:bodyPr anchorCtr="0" anchor="ctr" bIns="45700" lIns="91425" spcFirstLastPara="1" rIns="91425" wrap="square" tIns="45700">
            <a:normAutofit fontScale="70000" lnSpcReduction="10000"/>
          </a:bodyPr>
          <a:lstStyle/>
          <a:p>
            <a:pPr indent="-299720" lvl="0" marL="457200" rtl="0" algn="l">
              <a:spcBef>
                <a:spcPts val="0"/>
              </a:spcBef>
              <a:spcAft>
                <a:spcPts val="0"/>
              </a:spcAft>
              <a:buClr>
                <a:srgbClr val="666666"/>
              </a:buClr>
              <a:buSzPct val="100000"/>
              <a:buChar char="●"/>
            </a:pPr>
            <a:r>
              <a:rPr b="1" lang="en">
                <a:solidFill>
                  <a:srgbClr val="666666"/>
                </a:solidFill>
              </a:rPr>
              <a:t>The concentration of each pollutant is converted into a sub-index</a:t>
            </a:r>
            <a:endParaRPr b="1">
              <a:solidFill>
                <a:srgbClr val="666666"/>
              </a:solidFill>
            </a:endParaRPr>
          </a:p>
          <a:p>
            <a:pPr indent="-299720" lvl="0" marL="457200" rtl="0" algn="l">
              <a:spcBef>
                <a:spcPts val="0"/>
              </a:spcBef>
              <a:spcAft>
                <a:spcPts val="0"/>
              </a:spcAft>
              <a:buClr>
                <a:srgbClr val="666666"/>
              </a:buClr>
              <a:buSzPct val="100000"/>
              <a:buChar char="●"/>
            </a:pPr>
            <a:r>
              <a:rPr b="1" lang="en">
                <a:solidFill>
                  <a:srgbClr val="666666"/>
                </a:solidFill>
              </a:rPr>
              <a:t>and the highest sub-index value among the pollutants is taken as the final AQI</a:t>
            </a:r>
            <a:endParaRPr b="1">
              <a:solidFill>
                <a:srgbClr val="666666"/>
              </a:solidFill>
            </a:endParaRPr>
          </a:p>
          <a:p>
            <a:pPr indent="-299720" lvl="0" marL="457200" rtl="0" algn="l">
              <a:spcBef>
                <a:spcPts val="0"/>
              </a:spcBef>
              <a:spcAft>
                <a:spcPts val="0"/>
              </a:spcAft>
              <a:buClr>
                <a:srgbClr val="666666"/>
              </a:buClr>
              <a:buSzPct val="100000"/>
              <a:buChar char="●"/>
            </a:pPr>
            <a:r>
              <a:rPr b="1" lang="en">
                <a:solidFill>
                  <a:srgbClr val="666666"/>
                </a:solidFill>
              </a:rPr>
              <a:t>India's Air Quality Index (AQI) considers the highest sub-index among various pollutants as the final AQI</a:t>
            </a:r>
            <a:endParaRPr b="1">
              <a:solidFill>
                <a:srgbClr val="666666"/>
              </a:solidFill>
            </a:endParaRPr>
          </a:p>
          <a:p>
            <a:pPr indent="-299720" lvl="0" marL="457200" rtl="0" algn="l">
              <a:spcBef>
                <a:spcPts val="0"/>
              </a:spcBef>
              <a:spcAft>
                <a:spcPts val="0"/>
              </a:spcAft>
              <a:buClr>
                <a:srgbClr val="666666"/>
              </a:buClr>
              <a:buSzPct val="100000"/>
              <a:buChar char="●"/>
            </a:pPr>
            <a:r>
              <a:rPr b="1" lang="en">
                <a:solidFill>
                  <a:srgbClr val="666666"/>
                </a:solidFill>
              </a:rPr>
              <a:t>This means that the AQI is determined based on the pollutant with the highest sub-index value, reflecting the most severe impact on air quality</a:t>
            </a:r>
            <a:endParaRPr b="1">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2"/>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Air q</a:t>
            </a:r>
            <a:r>
              <a:rPr lang="en"/>
              <a:t>uality in major Indian cities is hazardous</a:t>
            </a:r>
            <a:r>
              <a:rPr lang="en"/>
              <a:t>	                             Business Problem</a:t>
            </a:r>
            <a:endParaRPr/>
          </a:p>
        </p:txBody>
      </p:sp>
      <p:sp>
        <p:nvSpPr>
          <p:cNvPr id="61" name="Google Shape;61;p12"/>
          <p:cNvSpPr txBox="1"/>
          <p:nvPr>
            <p:ph idx="1" type="body"/>
          </p:nvPr>
        </p:nvSpPr>
        <p:spPr>
          <a:xfrm>
            <a:off x="576500" y="4111475"/>
            <a:ext cx="3546900" cy="1143300"/>
          </a:xfrm>
          <a:prstGeom prst="rect">
            <a:avLst/>
          </a:prstGeom>
        </p:spPr>
        <p:txBody>
          <a:bodyPr anchorCtr="0" anchor="t" bIns="45700" lIns="91425" spcFirstLastPara="1" rIns="91425" wrap="square" tIns="45700">
            <a:normAutofit/>
          </a:bodyPr>
          <a:lstStyle/>
          <a:p>
            <a:pPr indent="0" lvl="0" marL="457200" rtl="0" algn="l">
              <a:lnSpc>
                <a:spcPct val="90000"/>
              </a:lnSpc>
              <a:spcBef>
                <a:spcPts val="0"/>
              </a:spcBef>
              <a:spcAft>
                <a:spcPts val="0"/>
              </a:spcAft>
              <a:buNone/>
            </a:pPr>
            <a:r>
              <a:t/>
            </a:r>
            <a:endParaRPr sz="1100">
              <a:solidFill>
                <a:srgbClr val="666666"/>
              </a:solidFill>
            </a:endParaRPr>
          </a:p>
          <a:p>
            <a:pPr indent="-304800" lvl="0" marL="457200" rtl="0" algn="l">
              <a:lnSpc>
                <a:spcPct val="90000"/>
              </a:lnSpc>
              <a:spcBef>
                <a:spcPts val="0"/>
              </a:spcBef>
              <a:spcAft>
                <a:spcPts val="0"/>
              </a:spcAft>
              <a:buClr>
                <a:srgbClr val="666666"/>
              </a:buClr>
              <a:buSzPts val="1200"/>
              <a:buChar char="●"/>
            </a:pPr>
            <a:r>
              <a:rPr b="1" lang="en" sz="1200">
                <a:solidFill>
                  <a:srgbClr val="666666"/>
                </a:solidFill>
              </a:rPr>
              <a:t>Air quality</a:t>
            </a:r>
            <a:r>
              <a:rPr lang="en" sz="1200">
                <a:solidFill>
                  <a:srgbClr val="666666"/>
                </a:solidFill>
              </a:rPr>
              <a:t> in many Indian cities is </a:t>
            </a:r>
            <a:r>
              <a:rPr b="1" lang="en" sz="1200">
                <a:solidFill>
                  <a:srgbClr val="666666"/>
                </a:solidFill>
              </a:rPr>
              <a:t>deteriorating rapidly</a:t>
            </a:r>
            <a:r>
              <a:rPr lang="en" sz="1200">
                <a:solidFill>
                  <a:srgbClr val="666666"/>
                </a:solidFill>
              </a:rPr>
              <a:t>.</a:t>
            </a:r>
            <a:endParaRPr sz="1200">
              <a:solidFill>
                <a:srgbClr val="666666"/>
              </a:solidFill>
            </a:endParaRPr>
          </a:p>
          <a:p>
            <a:pPr indent="-304800" lvl="0" marL="457200" rtl="0" algn="l">
              <a:lnSpc>
                <a:spcPct val="90000"/>
              </a:lnSpc>
              <a:spcBef>
                <a:spcPts val="0"/>
              </a:spcBef>
              <a:spcAft>
                <a:spcPts val="0"/>
              </a:spcAft>
              <a:buClr>
                <a:srgbClr val="666666"/>
              </a:buClr>
              <a:buSzPts val="1200"/>
              <a:buChar char="●"/>
            </a:pPr>
            <a:r>
              <a:rPr lang="en" sz="1200">
                <a:solidFill>
                  <a:srgbClr val="666666"/>
                </a:solidFill>
              </a:rPr>
              <a:t>High levels of pollutants such as PM2.5, PM10, NO2, and SO</a:t>
            </a:r>
            <a:r>
              <a:rPr lang="en" sz="1200">
                <a:solidFill>
                  <a:srgbClr val="666666"/>
                </a:solidFill>
              </a:rPr>
              <a:t>2.</a:t>
            </a:r>
            <a:endParaRPr sz="1300">
              <a:solidFill>
                <a:srgbClr val="666666"/>
              </a:solidFill>
            </a:endParaRPr>
          </a:p>
        </p:txBody>
      </p:sp>
      <p:sp>
        <p:nvSpPr>
          <p:cNvPr id="62" name="Google Shape;62;p12"/>
          <p:cNvSpPr/>
          <p:nvPr/>
        </p:nvSpPr>
        <p:spPr>
          <a:xfrm>
            <a:off x="826100" y="3817650"/>
            <a:ext cx="2799300" cy="3780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28">
                <a:solidFill>
                  <a:srgbClr val="CC4125"/>
                </a:solidFill>
                <a:latin typeface="Roboto"/>
                <a:ea typeface="Roboto"/>
                <a:cs typeface="Roboto"/>
                <a:sym typeface="Roboto"/>
              </a:rPr>
              <a:t>Rising Air Pollution Levels</a:t>
            </a:r>
            <a:endParaRPr b="1" sz="1428">
              <a:solidFill>
                <a:srgbClr val="CC4125"/>
              </a:solidFill>
              <a:latin typeface="Roboto"/>
              <a:ea typeface="Roboto"/>
              <a:cs typeface="Roboto"/>
              <a:sym typeface="Roboto"/>
            </a:endParaRPr>
          </a:p>
        </p:txBody>
      </p:sp>
      <p:sp>
        <p:nvSpPr>
          <p:cNvPr id="63" name="Google Shape;63;p12"/>
          <p:cNvSpPr txBox="1"/>
          <p:nvPr>
            <p:ph idx="1" type="body"/>
          </p:nvPr>
        </p:nvSpPr>
        <p:spPr>
          <a:xfrm>
            <a:off x="4123400" y="4008425"/>
            <a:ext cx="2226300" cy="1747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n" sz="1500">
                <a:solidFill>
                  <a:srgbClr val="666666"/>
                </a:solidFill>
              </a:rPr>
              <a:t>Factory emissions</a:t>
            </a:r>
            <a:endParaRPr sz="1500">
              <a:solidFill>
                <a:srgbClr val="666666"/>
              </a:solidFill>
            </a:endParaRPr>
          </a:p>
          <a:p>
            <a:pPr indent="-323850" lvl="0" marL="457200" rtl="0" algn="l">
              <a:spcBef>
                <a:spcPts val="0"/>
              </a:spcBef>
              <a:spcAft>
                <a:spcPts val="0"/>
              </a:spcAft>
              <a:buClr>
                <a:srgbClr val="666666"/>
              </a:buClr>
              <a:buSzPts val="1500"/>
              <a:buChar char="●"/>
            </a:pPr>
            <a:r>
              <a:rPr lang="en" sz="1500">
                <a:solidFill>
                  <a:srgbClr val="666666"/>
                </a:solidFill>
              </a:rPr>
              <a:t>Vehicle emissions</a:t>
            </a:r>
            <a:endParaRPr sz="1500">
              <a:solidFill>
                <a:srgbClr val="666666"/>
              </a:solidFill>
            </a:endParaRPr>
          </a:p>
          <a:p>
            <a:pPr indent="-323850" lvl="0" marL="457200" rtl="0" algn="l">
              <a:spcBef>
                <a:spcPts val="0"/>
              </a:spcBef>
              <a:spcAft>
                <a:spcPts val="0"/>
              </a:spcAft>
              <a:buClr>
                <a:srgbClr val="666666"/>
              </a:buClr>
              <a:buSzPts val="1500"/>
              <a:buChar char="●"/>
            </a:pPr>
            <a:r>
              <a:rPr lang="en" sz="1500">
                <a:solidFill>
                  <a:srgbClr val="666666"/>
                </a:solidFill>
              </a:rPr>
              <a:t>Waste burning</a:t>
            </a:r>
            <a:endParaRPr sz="1500">
              <a:solidFill>
                <a:srgbClr val="666666"/>
              </a:solidFill>
            </a:endParaRPr>
          </a:p>
        </p:txBody>
      </p:sp>
      <p:sp>
        <p:nvSpPr>
          <p:cNvPr id="64" name="Google Shape;64;p12"/>
          <p:cNvSpPr/>
          <p:nvPr/>
        </p:nvSpPr>
        <p:spPr>
          <a:xfrm>
            <a:off x="4123400" y="3817650"/>
            <a:ext cx="4677000" cy="3780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28">
                <a:solidFill>
                  <a:srgbClr val="CC4125"/>
                </a:solidFill>
                <a:latin typeface="Roboto"/>
                <a:ea typeface="Roboto"/>
                <a:cs typeface="Roboto"/>
                <a:sym typeface="Roboto"/>
              </a:rPr>
              <a:t>Potential Causes</a:t>
            </a:r>
            <a:endParaRPr b="1" sz="1428">
              <a:solidFill>
                <a:srgbClr val="CC4125"/>
              </a:solidFill>
              <a:latin typeface="Roboto"/>
              <a:ea typeface="Roboto"/>
              <a:cs typeface="Roboto"/>
              <a:sym typeface="Roboto"/>
            </a:endParaRPr>
          </a:p>
        </p:txBody>
      </p:sp>
      <p:pic>
        <p:nvPicPr>
          <p:cNvPr id="65" name="Google Shape;65;p12"/>
          <p:cNvPicPr preferRelativeResize="0"/>
          <p:nvPr/>
        </p:nvPicPr>
        <p:blipFill>
          <a:blip r:embed="rId3">
            <a:alphaModFix/>
          </a:blip>
          <a:stretch>
            <a:fillRect/>
          </a:stretch>
        </p:blipFill>
        <p:spPr>
          <a:xfrm>
            <a:off x="826100" y="606600"/>
            <a:ext cx="3116101" cy="3116101"/>
          </a:xfrm>
          <a:prstGeom prst="rect">
            <a:avLst/>
          </a:prstGeom>
          <a:noFill/>
          <a:ln>
            <a:noFill/>
          </a:ln>
        </p:spPr>
      </p:pic>
      <p:pic>
        <p:nvPicPr>
          <p:cNvPr id="66" name="Google Shape;66;p12"/>
          <p:cNvPicPr preferRelativeResize="0"/>
          <p:nvPr/>
        </p:nvPicPr>
        <p:blipFill>
          <a:blip r:embed="rId4">
            <a:alphaModFix/>
          </a:blip>
          <a:stretch>
            <a:fillRect/>
          </a:stretch>
        </p:blipFill>
        <p:spPr>
          <a:xfrm>
            <a:off x="4123250" y="606600"/>
            <a:ext cx="4676999" cy="3116099"/>
          </a:xfrm>
          <a:prstGeom prst="rect">
            <a:avLst/>
          </a:prstGeom>
          <a:noFill/>
          <a:ln>
            <a:noFill/>
          </a:ln>
        </p:spPr>
      </p:pic>
      <p:sp>
        <p:nvSpPr>
          <p:cNvPr id="67" name="Google Shape;67;p12"/>
          <p:cNvSpPr txBox="1"/>
          <p:nvPr>
            <p:ph idx="1" type="body"/>
          </p:nvPr>
        </p:nvSpPr>
        <p:spPr>
          <a:xfrm>
            <a:off x="6206475" y="4008425"/>
            <a:ext cx="2916600" cy="17475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sz="1500">
              <a:solidFill>
                <a:srgbClr val="666666"/>
              </a:solidFill>
            </a:endParaRPr>
          </a:p>
          <a:p>
            <a:pPr indent="-323850" lvl="0" marL="457200" rtl="0" algn="l">
              <a:spcBef>
                <a:spcPts val="0"/>
              </a:spcBef>
              <a:spcAft>
                <a:spcPts val="0"/>
              </a:spcAft>
              <a:buClr>
                <a:srgbClr val="666666"/>
              </a:buClr>
              <a:buSzPts val="1500"/>
              <a:buChar char="●"/>
            </a:pPr>
            <a:r>
              <a:rPr lang="en" sz="1500">
                <a:solidFill>
                  <a:srgbClr val="666666"/>
                </a:solidFill>
              </a:rPr>
              <a:t>Agricultural activities</a:t>
            </a:r>
            <a:endParaRPr sz="1500">
              <a:solidFill>
                <a:srgbClr val="666666"/>
              </a:solidFill>
            </a:endParaRPr>
          </a:p>
          <a:p>
            <a:pPr indent="-323850" lvl="0" marL="457200" rtl="0" algn="l">
              <a:spcBef>
                <a:spcPts val="0"/>
              </a:spcBef>
              <a:spcAft>
                <a:spcPts val="0"/>
              </a:spcAft>
              <a:buClr>
                <a:srgbClr val="666666"/>
              </a:buClr>
              <a:buSzPts val="1500"/>
              <a:buChar char="●"/>
            </a:pPr>
            <a:r>
              <a:rPr lang="en" sz="1500">
                <a:solidFill>
                  <a:srgbClr val="666666"/>
                </a:solidFill>
              </a:rPr>
              <a:t>Fossil fuel</a:t>
            </a:r>
            <a:endParaRPr sz="1500">
              <a:solidFill>
                <a:srgbClr val="666666"/>
              </a:solidFill>
            </a:endParaRPr>
          </a:p>
          <a:p>
            <a:pPr indent="-323850" lvl="0" marL="457200" rtl="0" algn="l">
              <a:spcBef>
                <a:spcPts val="0"/>
              </a:spcBef>
              <a:spcAft>
                <a:spcPts val="0"/>
              </a:spcAft>
              <a:buClr>
                <a:srgbClr val="666666"/>
              </a:buClr>
              <a:buSzPts val="1500"/>
              <a:buChar char="●"/>
            </a:pPr>
            <a:r>
              <a:rPr lang="en" sz="1500">
                <a:solidFill>
                  <a:srgbClr val="666666"/>
                </a:solidFill>
              </a:rPr>
              <a:t>Weak policies</a:t>
            </a:r>
            <a:endParaRPr sz="1500">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Forecasting AQI would improve public health and economy 			     Objective</a:t>
            </a:r>
            <a:endParaRPr/>
          </a:p>
        </p:txBody>
      </p:sp>
      <p:sp>
        <p:nvSpPr>
          <p:cNvPr id="73" name="Google Shape;73;p13"/>
          <p:cNvSpPr txBox="1"/>
          <p:nvPr>
            <p:ph idx="1" type="body"/>
          </p:nvPr>
        </p:nvSpPr>
        <p:spPr>
          <a:xfrm>
            <a:off x="272700" y="1081350"/>
            <a:ext cx="3859800" cy="298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b="1" sz="1200">
              <a:solidFill>
                <a:srgbClr val="666666"/>
              </a:solidFill>
            </a:endParaRPr>
          </a:p>
          <a:p>
            <a:pPr indent="0" lvl="0" marL="0" rtl="0" algn="l">
              <a:spcBef>
                <a:spcPts val="0"/>
              </a:spcBef>
              <a:spcAft>
                <a:spcPts val="0"/>
              </a:spcAft>
              <a:buNone/>
            </a:pPr>
            <a:r>
              <a:rPr lang="en" sz="1200">
                <a:solidFill>
                  <a:srgbClr val="666666"/>
                </a:solidFill>
              </a:rPr>
              <a:t>Forecast Air Quality Index (AQI) of major Indian cities to help mitigate the adverse effects of air pollution.</a:t>
            </a:r>
            <a:endParaRPr sz="1200">
              <a:solidFill>
                <a:srgbClr val="666666"/>
              </a:solidFill>
            </a:endParaRPr>
          </a:p>
          <a:p>
            <a:pPr indent="0" lvl="0" marL="0" rtl="0" algn="l">
              <a:spcBef>
                <a:spcPts val="0"/>
              </a:spcBef>
              <a:spcAft>
                <a:spcPts val="0"/>
              </a:spcAft>
              <a:buNone/>
            </a:pPr>
            <a:r>
              <a:t/>
            </a:r>
            <a:endParaRPr sz="1200">
              <a:solidFill>
                <a:srgbClr val="666666"/>
              </a:solidFill>
            </a:endParaRPr>
          </a:p>
          <a:p>
            <a:pPr indent="0" lvl="0" marL="0" rtl="0" algn="l">
              <a:spcBef>
                <a:spcPts val="0"/>
              </a:spcBef>
              <a:spcAft>
                <a:spcPts val="0"/>
              </a:spcAft>
              <a:buNone/>
            </a:pPr>
            <a:r>
              <a:t/>
            </a:r>
            <a:endParaRPr b="1" sz="1200">
              <a:solidFill>
                <a:srgbClr val="666666"/>
              </a:solidFill>
            </a:endParaRPr>
          </a:p>
          <a:p>
            <a:pPr indent="0" lvl="0" marL="0" rtl="0" algn="l">
              <a:spcBef>
                <a:spcPts val="0"/>
              </a:spcBef>
              <a:spcAft>
                <a:spcPts val="0"/>
              </a:spcAft>
              <a:buNone/>
            </a:pPr>
            <a:r>
              <a:t/>
            </a:r>
            <a:endParaRPr b="1" sz="1200">
              <a:solidFill>
                <a:srgbClr val="666666"/>
              </a:solidFill>
            </a:endParaRPr>
          </a:p>
          <a:p>
            <a:pPr indent="-304800" lvl="0" marL="457200" rtl="0" algn="l">
              <a:spcBef>
                <a:spcPts val="0"/>
              </a:spcBef>
              <a:spcAft>
                <a:spcPts val="0"/>
              </a:spcAft>
              <a:buClr>
                <a:srgbClr val="666666"/>
              </a:buClr>
              <a:buSzPts val="1200"/>
              <a:buAutoNum type="arabicPeriod"/>
            </a:pPr>
            <a:r>
              <a:rPr lang="en" sz="1200">
                <a:solidFill>
                  <a:srgbClr val="666666"/>
                </a:solidFill>
              </a:rPr>
              <a:t>What are the future trends in air quality across India?</a:t>
            </a:r>
            <a:endParaRPr sz="1200">
              <a:solidFill>
                <a:srgbClr val="666666"/>
              </a:solidFill>
            </a:endParaRPr>
          </a:p>
          <a:p>
            <a:pPr indent="-304800" lvl="0" marL="457200" rtl="0" algn="l">
              <a:spcBef>
                <a:spcPts val="0"/>
              </a:spcBef>
              <a:spcAft>
                <a:spcPts val="0"/>
              </a:spcAft>
              <a:buClr>
                <a:srgbClr val="666666"/>
              </a:buClr>
              <a:buSzPts val="1200"/>
              <a:buAutoNum type="arabicPeriod"/>
            </a:pPr>
            <a:r>
              <a:rPr lang="en" sz="1200">
                <a:solidFill>
                  <a:srgbClr val="666666"/>
                </a:solidFill>
              </a:rPr>
              <a:t>Can accurate forecasting </a:t>
            </a:r>
            <a:r>
              <a:rPr b="1" lang="en" sz="1200">
                <a:solidFill>
                  <a:srgbClr val="666666"/>
                </a:solidFill>
              </a:rPr>
              <a:t>help policy making</a:t>
            </a:r>
            <a:r>
              <a:rPr lang="en" sz="1200">
                <a:solidFill>
                  <a:srgbClr val="666666"/>
                </a:solidFill>
              </a:rPr>
              <a:t> and </a:t>
            </a:r>
            <a:r>
              <a:rPr b="1" lang="en" sz="1200">
                <a:solidFill>
                  <a:srgbClr val="666666"/>
                </a:solidFill>
              </a:rPr>
              <a:t>public health</a:t>
            </a:r>
            <a:r>
              <a:rPr lang="en" sz="1200">
                <a:solidFill>
                  <a:srgbClr val="666666"/>
                </a:solidFill>
              </a:rPr>
              <a:t>?</a:t>
            </a:r>
            <a:endParaRPr sz="1200">
              <a:solidFill>
                <a:srgbClr val="666666"/>
              </a:solidFill>
            </a:endParaRPr>
          </a:p>
          <a:p>
            <a:pPr indent="-304800" lvl="0" marL="457200" rtl="0" algn="l">
              <a:spcBef>
                <a:spcPts val="0"/>
              </a:spcBef>
              <a:spcAft>
                <a:spcPts val="0"/>
              </a:spcAft>
              <a:buClr>
                <a:srgbClr val="666666"/>
              </a:buClr>
              <a:buSzPts val="1200"/>
              <a:buAutoNum type="arabicPeriod"/>
            </a:pPr>
            <a:r>
              <a:rPr lang="en" sz="1200">
                <a:solidFill>
                  <a:srgbClr val="666666"/>
                </a:solidFill>
              </a:rPr>
              <a:t>What seasonal variations affect air quality?</a:t>
            </a:r>
            <a:endParaRPr sz="1200">
              <a:solidFill>
                <a:srgbClr val="666666"/>
              </a:solidFill>
            </a:endParaRPr>
          </a:p>
          <a:p>
            <a:pPr indent="0" lvl="0" marL="0" rtl="0" algn="l">
              <a:spcBef>
                <a:spcPts val="0"/>
              </a:spcBef>
              <a:spcAft>
                <a:spcPts val="0"/>
              </a:spcAft>
              <a:buNone/>
            </a:pPr>
            <a:r>
              <a:t/>
            </a:r>
            <a:endParaRPr b="1" sz="1300">
              <a:solidFill>
                <a:srgbClr val="666666"/>
              </a:solidFill>
            </a:endParaRPr>
          </a:p>
          <a:p>
            <a:pPr indent="0" lvl="0" marL="0" rtl="0" algn="l">
              <a:spcBef>
                <a:spcPts val="0"/>
              </a:spcBef>
              <a:spcAft>
                <a:spcPts val="0"/>
              </a:spcAft>
              <a:buNone/>
            </a:pPr>
            <a:r>
              <a:t/>
            </a:r>
            <a:endParaRPr sz="1300">
              <a:solidFill>
                <a:srgbClr val="666666"/>
              </a:solidFill>
            </a:endParaRPr>
          </a:p>
          <a:p>
            <a:pPr indent="0" lvl="0" marL="0" rtl="0" algn="l">
              <a:spcBef>
                <a:spcPts val="0"/>
              </a:spcBef>
              <a:spcAft>
                <a:spcPts val="0"/>
              </a:spcAft>
              <a:buNone/>
            </a:pPr>
            <a:r>
              <a:t/>
            </a:r>
            <a:endParaRPr b="1" sz="1300">
              <a:solidFill>
                <a:srgbClr val="666666"/>
              </a:solidFill>
            </a:endParaRPr>
          </a:p>
        </p:txBody>
      </p:sp>
      <p:sp>
        <p:nvSpPr>
          <p:cNvPr id="74" name="Google Shape;74;p13"/>
          <p:cNvSpPr/>
          <p:nvPr/>
        </p:nvSpPr>
        <p:spPr>
          <a:xfrm>
            <a:off x="381000" y="3599575"/>
            <a:ext cx="3643200" cy="249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28">
                <a:latin typeface="Roboto"/>
                <a:ea typeface="Roboto"/>
                <a:cs typeface="Roboto"/>
                <a:sym typeface="Roboto"/>
              </a:rPr>
              <a:t>Business Impact of AQI Forecast Model</a:t>
            </a:r>
            <a:endParaRPr b="1" sz="1328">
              <a:latin typeface="Roboto"/>
              <a:ea typeface="Roboto"/>
              <a:cs typeface="Roboto"/>
              <a:sym typeface="Roboto"/>
            </a:endParaRPr>
          </a:p>
        </p:txBody>
      </p:sp>
      <p:sp>
        <p:nvSpPr>
          <p:cNvPr id="75" name="Google Shape;75;p13"/>
          <p:cNvSpPr/>
          <p:nvPr/>
        </p:nvSpPr>
        <p:spPr>
          <a:xfrm>
            <a:off x="381000" y="3856428"/>
            <a:ext cx="1833000" cy="4548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28">
                <a:latin typeface="Roboto"/>
                <a:ea typeface="Roboto"/>
                <a:cs typeface="Roboto"/>
                <a:sym typeface="Roboto"/>
              </a:rPr>
              <a:t>Improved public health</a:t>
            </a:r>
            <a:endParaRPr sz="1128">
              <a:latin typeface="Roboto"/>
              <a:ea typeface="Roboto"/>
              <a:cs typeface="Roboto"/>
              <a:sym typeface="Roboto"/>
            </a:endParaRPr>
          </a:p>
        </p:txBody>
      </p:sp>
      <p:sp>
        <p:nvSpPr>
          <p:cNvPr id="76" name="Google Shape;76;p13"/>
          <p:cNvSpPr/>
          <p:nvPr/>
        </p:nvSpPr>
        <p:spPr>
          <a:xfrm>
            <a:off x="381000" y="4318732"/>
            <a:ext cx="1833000" cy="4548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28">
                <a:latin typeface="Roboto"/>
                <a:ea typeface="Roboto"/>
                <a:cs typeface="Roboto"/>
                <a:sym typeface="Roboto"/>
              </a:rPr>
              <a:t>Reduced economic costs</a:t>
            </a:r>
            <a:endParaRPr sz="1128">
              <a:latin typeface="Roboto"/>
              <a:ea typeface="Roboto"/>
              <a:cs typeface="Roboto"/>
              <a:sym typeface="Roboto"/>
            </a:endParaRPr>
          </a:p>
        </p:txBody>
      </p:sp>
      <p:sp>
        <p:nvSpPr>
          <p:cNvPr id="77" name="Google Shape;77;p13"/>
          <p:cNvSpPr/>
          <p:nvPr/>
        </p:nvSpPr>
        <p:spPr>
          <a:xfrm>
            <a:off x="2234189" y="3856428"/>
            <a:ext cx="1790100" cy="4548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28">
                <a:latin typeface="Roboto"/>
                <a:ea typeface="Roboto"/>
                <a:cs typeface="Roboto"/>
                <a:sym typeface="Roboto"/>
              </a:rPr>
              <a:t>Implementing better policies</a:t>
            </a:r>
            <a:endParaRPr sz="1128">
              <a:latin typeface="Roboto"/>
              <a:ea typeface="Roboto"/>
              <a:cs typeface="Roboto"/>
              <a:sym typeface="Roboto"/>
            </a:endParaRPr>
          </a:p>
        </p:txBody>
      </p:sp>
      <p:sp>
        <p:nvSpPr>
          <p:cNvPr id="78" name="Google Shape;78;p13"/>
          <p:cNvSpPr/>
          <p:nvPr/>
        </p:nvSpPr>
        <p:spPr>
          <a:xfrm>
            <a:off x="2234120" y="4318732"/>
            <a:ext cx="1790100" cy="4548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28">
                <a:latin typeface="Roboto"/>
                <a:ea typeface="Roboto"/>
                <a:cs typeface="Roboto"/>
                <a:sym typeface="Roboto"/>
              </a:rPr>
              <a:t>Raising awareness</a:t>
            </a:r>
            <a:endParaRPr sz="1128">
              <a:latin typeface="Roboto"/>
              <a:ea typeface="Roboto"/>
              <a:cs typeface="Roboto"/>
              <a:sym typeface="Roboto"/>
            </a:endParaRPr>
          </a:p>
        </p:txBody>
      </p:sp>
      <p:pic>
        <p:nvPicPr>
          <p:cNvPr id="79" name="Google Shape;79;p13"/>
          <p:cNvPicPr preferRelativeResize="0"/>
          <p:nvPr/>
        </p:nvPicPr>
        <p:blipFill>
          <a:blip r:embed="rId3">
            <a:alphaModFix/>
          </a:blip>
          <a:stretch>
            <a:fillRect/>
          </a:stretch>
        </p:blipFill>
        <p:spPr>
          <a:xfrm>
            <a:off x="4394325" y="747370"/>
            <a:ext cx="4168599" cy="1942745"/>
          </a:xfrm>
          <a:prstGeom prst="rect">
            <a:avLst/>
          </a:prstGeom>
          <a:noFill/>
          <a:ln>
            <a:noFill/>
          </a:ln>
        </p:spPr>
      </p:pic>
      <p:sp>
        <p:nvSpPr>
          <p:cNvPr id="80" name="Google Shape;80;p13"/>
          <p:cNvSpPr/>
          <p:nvPr/>
        </p:nvSpPr>
        <p:spPr>
          <a:xfrm>
            <a:off x="4166075" y="1876500"/>
            <a:ext cx="4625100" cy="2289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81" name="Google Shape;81;p13"/>
          <p:cNvPicPr preferRelativeResize="0"/>
          <p:nvPr/>
        </p:nvPicPr>
        <p:blipFill>
          <a:blip r:embed="rId4">
            <a:alphaModFix/>
          </a:blip>
          <a:stretch>
            <a:fillRect/>
          </a:stretch>
        </p:blipFill>
        <p:spPr>
          <a:xfrm>
            <a:off x="4394325" y="2758180"/>
            <a:ext cx="4168589" cy="1942745"/>
          </a:xfrm>
          <a:prstGeom prst="rect">
            <a:avLst/>
          </a:prstGeom>
          <a:noFill/>
          <a:ln>
            <a:noFill/>
          </a:ln>
        </p:spPr>
      </p:pic>
      <p:sp>
        <p:nvSpPr>
          <p:cNvPr id="82" name="Google Shape;82;p13"/>
          <p:cNvSpPr/>
          <p:nvPr/>
        </p:nvSpPr>
        <p:spPr>
          <a:xfrm>
            <a:off x="4166075" y="3599575"/>
            <a:ext cx="4625100" cy="2289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83" name="Google Shape;83;p13"/>
          <p:cNvSpPr/>
          <p:nvPr/>
        </p:nvSpPr>
        <p:spPr>
          <a:xfrm>
            <a:off x="272700" y="783550"/>
            <a:ext cx="3643200" cy="3780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28">
                <a:solidFill>
                  <a:srgbClr val="CC4125"/>
                </a:solidFill>
                <a:latin typeface="Roboto"/>
                <a:ea typeface="Roboto"/>
                <a:cs typeface="Roboto"/>
                <a:sym typeface="Roboto"/>
              </a:rPr>
              <a:t>Objective</a:t>
            </a:r>
            <a:endParaRPr b="1" sz="1428">
              <a:solidFill>
                <a:srgbClr val="CC4125"/>
              </a:solidFill>
              <a:latin typeface="Roboto"/>
              <a:ea typeface="Roboto"/>
              <a:cs typeface="Roboto"/>
              <a:sym typeface="Roboto"/>
            </a:endParaRPr>
          </a:p>
        </p:txBody>
      </p:sp>
      <p:sp>
        <p:nvSpPr>
          <p:cNvPr id="84" name="Google Shape;84;p13"/>
          <p:cNvSpPr/>
          <p:nvPr/>
        </p:nvSpPr>
        <p:spPr>
          <a:xfrm>
            <a:off x="272700" y="1777150"/>
            <a:ext cx="3643200" cy="3780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CC4125"/>
                </a:solidFill>
                <a:latin typeface="Roboto"/>
                <a:ea typeface="Roboto"/>
                <a:cs typeface="Roboto"/>
                <a:sym typeface="Roboto"/>
              </a:rPr>
              <a:t>Key Questions We Want to Answer</a:t>
            </a:r>
            <a:endParaRPr b="1">
              <a:solidFill>
                <a:srgbClr val="CC4125"/>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Assumptions/Hypotheses</a:t>
            </a:r>
            <a:endParaRPr/>
          </a:p>
        </p:txBody>
      </p:sp>
      <p:sp>
        <p:nvSpPr>
          <p:cNvPr id="90" name="Google Shape;90;p14"/>
          <p:cNvSpPr txBox="1"/>
          <p:nvPr>
            <p:ph idx="1" type="body"/>
          </p:nvPr>
        </p:nvSpPr>
        <p:spPr>
          <a:xfrm>
            <a:off x="548050" y="1413800"/>
            <a:ext cx="6609000" cy="1581300"/>
          </a:xfrm>
          <a:prstGeom prst="rect">
            <a:avLst/>
          </a:prstGeom>
        </p:spPr>
        <p:txBody>
          <a:bodyPr anchorCtr="0" anchor="t" bIns="45700" lIns="91425" spcFirstLastPara="1" rIns="91425" wrap="square" tIns="45700">
            <a:normAutofit/>
          </a:bodyPr>
          <a:lstStyle/>
          <a:p>
            <a:pPr indent="-330200" lvl="0" marL="457200" rtl="0" algn="l">
              <a:spcBef>
                <a:spcPts val="0"/>
              </a:spcBef>
              <a:spcAft>
                <a:spcPts val="0"/>
              </a:spcAft>
              <a:buClr>
                <a:srgbClr val="666666"/>
              </a:buClr>
              <a:buSzPts val="1600"/>
              <a:buAutoNum type="arabicPeriod"/>
            </a:pPr>
            <a:r>
              <a:rPr b="1" lang="en">
                <a:solidFill>
                  <a:srgbClr val="666666"/>
                </a:solidFill>
              </a:rPr>
              <a:t>The historical data is accurate and consistent</a:t>
            </a:r>
            <a:endParaRPr b="1">
              <a:solidFill>
                <a:srgbClr val="666666"/>
              </a:solidFill>
            </a:endParaRPr>
          </a:p>
          <a:p>
            <a:pPr indent="0" lvl="0" marL="457200" rtl="0" algn="l">
              <a:spcBef>
                <a:spcPts val="0"/>
              </a:spcBef>
              <a:spcAft>
                <a:spcPts val="0"/>
              </a:spcAft>
              <a:buNone/>
            </a:pPr>
            <a:r>
              <a:t/>
            </a:r>
            <a:endParaRPr b="1">
              <a:solidFill>
                <a:srgbClr val="666666"/>
              </a:solidFill>
            </a:endParaRPr>
          </a:p>
          <a:p>
            <a:pPr indent="-330200" lvl="0" marL="457200" rtl="0" algn="l">
              <a:spcBef>
                <a:spcPts val="0"/>
              </a:spcBef>
              <a:spcAft>
                <a:spcPts val="0"/>
              </a:spcAft>
              <a:buClr>
                <a:srgbClr val="666666"/>
              </a:buClr>
              <a:buSzPts val="1600"/>
              <a:buAutoNum type="arabicPeriod"/>
            </a:pPr>
            <a:r>
              <a:rPr b="1" lang="en">
                <a:solidFill>
                  <a:srgbClr val="666666"/>
                </a:solidFill>
              </a:rPr>
              <a:t>The time series data is stationary </a:t>
            </a:r>
            <a:endParaRPr b="1">
              <a:solidFill>
                <a:srgbClr val="666666"/>
              </a:solidFill>
            </a:endParaRPr>
          </a:p>
          <a:p>
            <a:pPr indent="0" lvl="0" marL="457200" rtl="0" algn="l">
              <a:spcBef>
                <a:spcPts val="0"/>
              </a:spcBef>
              <a:spcAft>
                <a:spcPts val="0"/>
              </a:spcAft>
              <a:buNone/>
            </a:pPr>
            <a:r>
              <a:t/>
            </a:r>
            <a:endParaRPr b="1">
              <a:solidFill>
                <a:srgbClr val="666666"/>
              </a:solidFill>
            </a:endParaRPr>
          </a:p>
          <a:p>
            <a:pPr indent="-330200" lvl="0" marL="457200" rtl="0" algn="l">
              <a:spcBef>
                <a:spcPts val="0"/>
              </a:spcBef>
              <a:spcAft>
                <a:spcPts val="0"/>
              </a:spcAft>
              <a:buClr>
                <a:srgbClr val="666666"/>
              </a:buClr>
              <a:buSzPts val="1600"/>
              <a:buAutoNum type="arabicPeriod"/>
            </a:pPr>
            <a:r>
              <a:rPr b="1" lang="en">
                <a:solidFill>
                  <a:srgbClr val="666666"/>
                </a:solidFill>
              </a:rPr>
              <a:t>AQI patterns exhibit seasonal variations</a:t>
            </a:r>
            <a:endParaRPr b="1">
              <a:solidFill>
                <a:srgbClr val="666666"/>
              </a:solidFill>
            </a:endParaRPr>
          </a:p>
          <a:p>
            <a:pPr indent="0" lvl="0" marL="0" rtl="0" algn="l">
              <a:spcBef>
                <a:spcPts val="0"/>
              </a:spcBef>
              <a:spcAft>
                <a:spcPts val="0"/>
              </a:spcAft>
              <a:buNone/>
            </a:pPr>
            <a:r>
              <a:t/>
            </a:r>
            <a:endParaRPr b="1">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Data Processing</a:t>
            </a:r>
            <a:endParaRPr/>
          </a:p>
        </p:txBody>
      </p:sp>
      <p:sp>
        <p:nvSpPr>
          <p:cNvPr id="96" name="Google Shape;96;p15"/>
          <p:cNvSpPr txBox="1"/>
          <p:nvPr>
            <p:ph idx="1" type="body"/>
          </p:nvPr>
        </p:nvSpPr>
        <p:spPr>
          <a:xfrm>
            <a:off x="155725" y="514350"/>
            <a:ext cx="8839200" cy="4561800"/>
          </a:xfrm>
          <a:prstGeom prst="rect">
            <a:avLst/>
          </a:prstGeom>
        </p:spPr>
        <p:txBody>
          <a:bodyPr anchorCtr="0" anchor="t" bIns="45700" lIns="91425" spcFirstLastPara="1" rIns="91425" wrap="square" tIns="45700">
            <a:normAutofit/>
          </a:bodyPr>
          <a:lstStyle/>
          <a:p>
            <a:pPr indent="-330200" lvl="0" marL="457200" rtl="0" algn="l">
              <a:spcBef>
                <a:spcPts val="0"/>
              </a:spcBef>
              <a:spcAft>
                <a:spcPts val="0"/>
              </a:spcAft>
              <a:buClr>
                <a:srgbClr val="666666"/>
              </a:buClr>
              <a:buSzPts val="1600"/>
              <a:buChar char="●"/>
            </a:pPr>
            <a:r>
              <a:rPr lang="en">
                <a:solidFill>
                  <a:srgbClr val="666666"/>
                </a:solidFill>
              </a:rPr>
              <a:t>Original dataset has 29531 rows and contains data from 26 regions</a:t>
            </a:r>
            <a:endParaRPr>
              <a:solidFill>
                <a:srgbClr val="666666"/>
              </a:solidFill>
            </a:endParaRPr>
          </a:p>
          <a:p>
            <a:pPr indent="-330200" lvl="0" marL="457200" rtl="0" algn="l">
              <a:spcBef>
                <a:spcPts val="0"/>
              </a:spcBef>
              <a:spcAft>
                <a:spcPts val="0"/>
              </a:spcAft>
              <a:buClr>
                <a:srgbClr val="666666"/>
              </a:buClr>
              <a:buSzPts val="1600"/>
              <a:buChar char="●"/>
            </a:pPr>
            <a:r>
              <a:rPr lang="en">
                <a:solidFill>
                  <a:srgbClr val="666666"/>
                </a:solidFill>
              </a:rPr>
              <a:t>Only 6 regions has full-length data from 2015-01-01 ~ 2020-07-01</a:t>
            </a:r>
            <a:endParaRPr>
              <a:solidFill>
                <a:srgbClr val="666666"/>
              </a:solidFill>
            </a:endParaRPr>
          </a:p>
          <a:p>
            <a:pPr indent="-330200" lvl="0" marL="457200" rtl="0" algn="l">
              <a:spcBef>
                <a:spcPts val="0"/>
              </a:spcBef>
              <a:spcAft>
                <a:spcPts val="0"/>
              </a:spcAft>
              <a:buClr>
                <a:srgbClr val="666666"/>
              </a:buClr>
              <a:buSzPts val="1600"/>
              <a:buChar char="●"/>
            </a:pPr>
            <a:r>
              <a:rPr lang="en">
                <a:solidFill>
                  <a:srgbClr val="666666"/>
                </a:solidFill>
              </a:rPr>
              <a:t>Ahmedabad and Mumbai has too many missing data across all columns = dropped</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330200" lvl="0" marL="457200" rtl="0" algn="l">
              <a:spcBef>
                <a:spcPts val="0"/>
              </a:spcBef>
              <a:spcAft>
                <a:spcPts val="0"/>
              </a:spcAft>
              <a:buClr>
                <a:srgbClr val="666666"/>
              </a:buClr>
              <a:buSzPts val="1600"/>
              <a:buChar char="●"/>
            </a:pPr>
            <a:r>
              <a:rPr lang="en">
                <a:solidFill>
                  <a:srgbClr val="666666"/>
                </a:solidFill>
              </a:rPr>
              <a:t>Interpolation was made using na_ma from imputeTS package</a:t>
            </a:r>
            <a:endParaRPr>
              <a:solidFill>
                <a:srgbClr val="666666"/>
              </a:solidFill>
            </a:endParaRPr>
          </a:p>
          <a:p>
            <a:pPr indent="-330200" lvl="0" marL="457200" rtl="0" algn="l">
              <a:spcBef>
                <a:spcPts val="0"/>
              </a:spcBef>
              <a:spcAft>
                <a:spcPts val="0"/>
              </a:spcAft>
              <a:buClr>
                <a:srgbClr val="666666"/>
              </a:buClr>
              <a:buSzPts val="1600"/>
              <a:buChar char="●"/>
            </a:pPr>
            <a:r>
              <a:rPr lang="en">
                <a:solidFill>
                  <a:srgbClr val="666666"/>
                </a:solidFill>
              </a:rPr>
              <a:t>Moving Average = </a:t>
            </a:r>
            <a:r>
              <a:rPr lang="en">
                <a:solidFill>
                  <a:srgbClr val="666666"/>
                </a:solidFill>
              </a:rPr>
              <a:t>na_ma(data, k = 15, weighting = "exponential")</a:t>
            </a:r>
            <a:endParaRPr>
              <a:solidFill>
                <a:srgbClr val="666666"/>
              </a:solidFill>
            </a:endParaRPr>
          </a:p>
        </p:txBody>
      </p:sp>
      <p:pic>
        <p:nvPicPr>
          <p:cNvPr id="97" name="Google Shape;97;p15"/>
          <p:cNvPicPr preferRelativeResize="0"/>
          <p:nvPr/>
        </p:nvPicPr>
        <p:blipFill>
          <a:blip r:embed="rId3">
            <a:alphaModFix/>
          </a:blip>
          <a:stretch>
            <a:fillRect/>
          </a:stretch>
        </p:blipFill>
        <p:spPr>
          <a:xfrm>
            <a:off x="3325" y="1449167"/>
            <a:ext cx="9144001" cy="295421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Data Imputations</a:t>
            </a:r>
            <a:endParaRPr/>
          </a:p>
        </p:txBody>
      </p:sp>
      <p:sp>
        <p:nvSpPr>
          <p:cNvPr id="103" name="Google Shape;103;p16"/>
          <p:cNvSpPr txBox="1"/>
          <p:nvPr>
            <p:ph idx="1" type="body"/>
          </p:nvPr>
        </p:nvSpPr>
        <p:spPr>
          <a:xfrm>
            <a:off x="1496675" y="4609950"/>
            <a:ext cx="7493400" cy="486000"/>
          </a:xfrm>
          <a:prstGeom prst="rect">
            <a:avLst/>
          </a:prstGeom>
        </p:spPr>
        <p:txBody>
          <a:bodyPr anchorCtr="0" anchor="ctr" bIns="45700" lIns="91425" spcFirstLastPara="1" rIns="91425" wrap="square" tIns="45700">
            <a:normAutofit/>
          </a:bodyPr>
          <a:lstStyle/>
          <a:p>
            <a:pPr indent="-330200" lvl="0" marL="457200" rtl="0" algn="l">
              <a:spcBef>
                <a:spcPts val="0"/>
              </a:spcBef>
              <a:spcAft>
                <a:spcPts val="0"/>
              </a:spcAft>
              <a:buClr>
                <a:srgbClr val="666666"/>
              </a:buClr>
              <a:buSzPts val="1600"/>
              <a:buChar char="●"/>
            </a:pPr>
            <a:r>
              <a:rPr lang="en">
                <a:solidFill>
                  <a:srgbClr val="666666"/>
                </a:solidFill>
              </a:rPr>
              <a:t>After interpolation, 4 regions$AQI each contains 2009 data points.</a:t>
            </a:r>
            <a:endParaRPr>
              <a:solidFill>
                <a:srgbClr val="666666"/>
              </a:solidFill>
            </a:endParaRPr>
          </a:p>
        </p:txBody>
      </p:sp>
      <p:pic>
        <p:nvPicPr>
          <p:cNvPr id="104" name="Google Shape;104;p16"/>
          <p:cNvPicPr preferRelativeResize="0"/>
          <p:nvPr/>
        </p:nvPicPr>
        <p:blipFill>
          <a:blip r:embed="rId3">
            <a:alphaModFix/>
          </a:blip>
          <a:stretch>
            <a:fillRect/>
          </a:stretch>
        </p:blipFill>
        <p:spPr>
          <a:xfrm>
            <a:off x="229725" y="721975"/>
            <a:ext cx="8262951" cy="40043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Data Properties/EDA</a:t>
            </a:r>
            <a:endParaRPr/>
          </a:p>
        </p:txBody>
      </p:sp>
      <p:grpSp>
        <p:nvGrpSpPr>
          <p:cNvPr id="110" name="Google Shape;110;p17"/>
          <p:cNvGrpSpPr/>
          <p:nvPr/>
        </p:nvGrpSpPr>
        <p:grpSpPr>
          <a:xfrm>
            <a:off x="358476" y="703662"/>
            <a:ext cx="5439806" cy="4305260"/>
            <a:chOff x="646614" y="511150"/>
            <a:chExt cx="7850781" cy="4544290"/>
          </a:xfrm>
        </p:grpSpPr>
        <p:pic>
          <p:nvPicPr>
            <p:cNvPr id="111" name="Google Shape;111;p17"/>
            <p:cNvPicPr preferRelativeResize="0"/>
            <p:nvPr/>
          </p:nvPicPr>
          <p:blipFill>
            <a:blip r:embed="rId3">
              <a:alphaModFix/>
            </a:blip>
            <a:stretch>
              <a:fillRect/>
            </a:stretch>
          </p:blipFill>
          <p:spPr>
            <a:xfrm>
              <a:off x="646614" y="874408"/>
              <a:ext cx="3707708" cy="1923532"/>
            </a:xfrm>
            <a:prstGeom prst="rect">
              <a:avLst/>
            </a:prstGeom>
            <a:noFill/>
            <a:ln>
              <a:noFill/>
            </a:ln>
          </p:spPr>
        </p:pic>
        <p:pic>
          <p:nvPicPr>
            <p:cNvPr id="112" name="Google Shape;112;p17"/>
            <p:cNvPicPr preferRelativeResize="0"/>
            <p:nvPr/>
          </p:nvPicPr>
          <p:blipFill>
            <a:blip r:embed="rId4">
              <a:alphaModFix/>
            </a:blip>
            <a:stretch>
              <a:fillRect/>
            </a:stretch>
          </p:blipFill>
          <p:spPr>
            <a:xfrm>
              <a:off x="4789678" y="874408"/>
              <a:ext cx="3707709" cy="1923532"/>
            </a:xfrm>
            <a:prstGeom prst="rect">
              <a:avLst/>
            </a:prstGeom>
            <a:noFill/>
            <a:ln>
              <a:noFill/>
            </a:ln>
          </p:spPr>
        </p:pic>
        <p:pic>
          <p:nvPicPr>
            <p:cNvPr id="113" name="Google Shape;113;p17"/>
            <p:cNvPicPr preferRelativeResize="0"/>
            <p:nvPr/>
          </p:nvPicPr>
          <p:blipFill>
            <a:blip r:embed="rId5">
              <a:alphaModFix/>
            </a:blip>
            <a:stretch>
              <a:fillRect/>
            </a:stretch>
          </p:blipFill>
          <p:spPr>
            <a:xfrm>
              <a:off x="694225" y="3131908"/>
              <a:ext cx="3707710" cy="1923532"/>
            </a:xfrm>
            <a:prstGeom prst="rect">
              <a:avLst/>
            </a:prstGeom>
            <a:noFill/>
            <a:ln>
              <a:noFill/>
            </a:ln>
          </p:spPr>
        </p:pic>
        <p:pic>
          <p:nvPicPr>
            <p:cNvPr id="114" name="Google Shape;114;p17"/>
            <p:cNvPicPr preferRelativeResize="0"/>
            <p:nvPr/>
          </p:nvPicPr>
          <p:blipFill>
            <a:blip r:embed="rId6">
              <a:alphaModFix/>
            </a:blip>
            <a:stretch>
              <a:fillRect/>
            </a:stretch>
          </p:blipFill>
          <p:spPr>
            <a:xfrm>
              <a:off x="4789686" y="3101200"/>
              <a:ext cx="3707709" cy="1923532"/>
            </a:xfrm>
            <a:prstGeom prst="rect">
              <a:avLst/>
            </a:prstGeom>
            <a:noFill/>
            <a:ln>
              <a:noFill/>
            </a:ln>
          </p:spPr>
        </p:pic>
        <p:sp>
          <p:nvSpPr>
            <p:cNvPr id="115" name="Google Shape;115;p17"/>
            <p:cNvSpPr/>
            <p:nvPr/>
          </p:nvSpPr>
          <p:spPr>
            <a:xfrm>
              <a:off x="694225" y="511150"/>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Lucknow</a:t>
              </a:r>
              <a:endParaRPr sz="1428">
                <a:solidFill>
                  <a:srgbClr val="CC4125"/>
                </a:solidFill>
                <a:latin typeface="Roboto"/>
                <a:ea typeface="Roboto"/>
                <a:cs typeface="Roboto"/>
                <a:sym typeface="Roboto"/>
              </a:endParaRPr>
            </a:p>
          </p:txBody>
        </p:sp>
        <p:sp>
          <p:nvSpPr>
            <p:cNvPr id="116" name="Google Shape;116;p17"/>
            <p:cNvSpPr/>
            <p:nvPr/>
          </p:nvSpPr>
          <p:spPr>
            <a:xfrm>
              <a:off x="4883050" y="511150"/>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Delhi</a:t>
              </a:r>
              <a:endParaRPr sz="1428">
                <a:solidFill>
                  <a:srgbClr val="CC4125"/>
                </a:solidFill>
                <a:latin typeface="Roboto"/>
                <a:ea typeface="Roboto"/>
                <a:cs typeface="Roboto"/>
                <a:sym typeface="Roboto"/>
              </a:endParaRPr>
            </a:p>
          </p:txBody>
        </p:sp>
        <p:sp>
          <p:nvSpPr>
            <p:cNvPr id="117" name="Google Shape;117;p17"/>
            <p:cNvSpPr/>
            <p:nvPr/>
          </p:nvSpPr>
          <p:spPr>
            <a:xfrm>
              <a:off x="694213" y="2797950"/>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Chennai</a:t>
              </a:r>
              <a:endParaRPr sz="1428">
                <a:solidFill>
                  <a:srgbClr val="CC4125"/>
                </a:solidFill>
                <a:latin typeface="Roboto"/>
                <a:ea typeface="Roboto"/>
                <a:cs typeface="Roboto"/>
                <a:sym typeface="Roboto"/>
              </a:endParaRPr>
            </a:p>
          </p:txBody>
        </p:sp>
        <p:sp>
          <p:nvSpPr>
            <p:cNvPr id="118" name="Google Shape;118;p17"/>
            <p:cNvSpPr/>
            <p:nvPr/>
          </p:nvSpPr>
          <p:spPr>
            <a:xfrm>
              <a:off x="4883050" y="2797950"/>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Bengaluru</a:t>
              </a:r>
              <a:endParaRPr sz="1428">
                <a:solidFill>
                  <a:srgbClr val="CC4125"/>
                </a:solidFill>
                <a:latin typeface="Roboto"/>
                <a:ea typeface="Roboto"/>
                <a:cs typeface="Roboto"/>
                <a:sym typeface="Roboto"/>
              </a:endParaRPr>
            </a:p>
          </p:txBody>
        </p:sp>
      </p:grpSp>
      <p:sp>
        <p:nvSpPr>
          <p:cNvPr id="119" name="Google Shape;119;p17"/>
          <p:cNvSpPr txBox="1"/>
          <p:nvPr>
            <p:ph idx="1" type="body"/>
          </p:nvPr>
        </p:nvSpPr>
        <p:spPr>
          <a:xfrm>
            <a:off x="6238725" y="1131350"/>
            <a:ext cx="2905200" cy="1739100"/>
          </a:xfrm>
          <a:prstGeom prst="rect">
            <a:avLst/>
          </a:prstGeom>
        </p:spPr>
        <p:txBody>
          <a:bodyPr anchorCtr="0" anchor="ctr" bIns="45700" lIns="91425" spcFirstLastPara="1" rIns="91425" wrap="square" tIns="45700">
            <a:normAutofit/>
          </a:bodyPr>
          <a:lstStyle/>
          <a:p>
            <a:pPr indent="-167640" lvl="0" marL="182880" rtl="0" algn="l">
              <a:lnSpc>
                <a:spcPct val="80000"/>
              </a:lnSpc>
              <a:spcBef>
                <a:spcPts val="0"/>
              </a:spcBef>
              <a:spcAft>
                <a:spcPts val="0"/>
              </a:spcAft>
              <a:buClr>
                <a:srgbClr val="666666"/>
              </a:buClr>
              <a:buSzPts val="1200"/>
              <a:buChar char="●"/>
            </a:pPr>
            <a:r>
              <a:rPr b="1" lang="en" sz="1200">
                <a:solidFill>
                  <a:srgbClr val="666666"/>
                </a:solidFill>
              </a:rPr>
              <a:t>Seasonal Presence</a:t>
            </a:r>
            <a:r>
              <a:rPr lang="en" sz="1200">
                <a:solidFill>
                  <a:srgbClr val="666666"/>
                </a:solidFill>
              </a:rPr>
              <a:t>: All cities exhibit some level of seasonality in AQI, indicating a cyclic pattern that repeats annually</a:t>
            </a:r>
            <a:endParaRPr sz="1200">
              <a:solidFill>
                <a:srgbClr val="666666"/>
              </a:solidFill>
            </a:endParaRPr>
          </a:p>
        </p:txBody>
      </p:sp>
      <p:sp>
        <p:nvSpPr>
          <p:cNvPr id="120" name="Google Shape;120;p17"/>
          <p:cNvSpPr/>
          <p:nvPr/>
        </p:nvSpPr>
        <p:spPr>
          <a:xfrm>
            <a:off x="6238725" y="972575"/>
            <a:ext cx="2634300" cy="4836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28">
                <a:solidFill>
                  <a:srgbClr val="666666"/>
                </a:solidFill>
                <a:latin typeface="Roboto"/>
                <a:ea typeface="Roboto"/>
                <a:cs typeface="Roboto"/>
                <a:sym typeface="Roboto"/>
              </a:rPr>
              <a:t>Commonalities</a:t>
            </a:r>
            <a:endParaRPr b="1" sz="1428">
              <a:solidFill>
                <a:srgbClr val="666666"/>
              </a:solidFill>
              <a:latin typeface="Roboto"/>
              <a:ea typeface="Roboto"/>
              <a:cs typeface="Roboto"/>
              <a:sym typeface="Roboto"/>
            </a:endParaRPr>
          </a:p>
        </p:txBody>
      </p:sp>
      <p:sp>
        <p:nvSpPr>
          <p:cNvPr id="121" name="Google Shape;121;p17"/>
          <p:cNvSpPr/>
          <p:nvPr/>
        </p:nvSpPr>
        <p:spPr>
          <a:xfrm>
            <a:off x="6238725" y="2496075"/>
            <a:ext cx="2634300" cy="4836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428">
                <a:solidFill>
                  <a:srgbClr val="666666"/>
                </a:solidFill>
                <a:latin typeface="Roboto"/>
                <a:ea typeface="Roboto"/>
                <a:cs typeface="Roboto"/>
                <a:sym typeface="Roboto"/>
              </a:rPr>
              <a:t>Differences</a:t>
            </a:r>
            <a:endParaRPr b="1" sz="1428">
              <a:solidFill>
                <a:srgbClr val="666666"/>
              </a:solidFill>
              <a:latin typeface="Roboto"/>
              <a:ea typeface="Roboto"/>
              <a:cs typeface="Roboto"/>
              <a:sym typeface="Roboto"/>
            </a:endParaRPr>
          </a:p>
        </p:txBody>
      </p:sp>
      <p:sp>
        <p:nvSpPr>
          <p:cNvPr id="122" name="Google Shape;122;p17"/>
          <p:cNvSpPr txBox="1"/>
          <p:nvPr>
            <p:ph idx="1" type="body"/>
          </p:nvPr>
        </p:nvSpPr>
        <p:spPr>
          <a:xfrm>
            <a:off x="6238725" y="2979675"/>
            <a:ext cx="2905200" cy="1935300"/>
          </a:xfrm>
          <a:prstGeom prst="rect">
            <a:avLst/>
          </a:prstGeom>
        </p:spPr>
        <p:txBody>
          <a:bodyPr anchorCtr="0" anchor="ctr" bIns="45700" lIns="91425" spcFirstLastPara="1" rIns="91425" wrap="square" tIns="45700">
            <a:normAutofit fontScale="77500" lnSpcReduction="20000"/>
          </a:bodyPr>
          <a:lstStyle/>
          <a:p>
            <a:pPr indent="-160337" lvl="0" marL="182880" rtl="0" algn="l">
              <a:lnSpc>
                <a:spcPct val="115000"/>
              </a:lnSpc>
              <a:spcBef>
                <a:spcPts val="0"/>
              </a:spcBef>
              <a:spcAft>
                <a:spcPts val="0"/>
              </a:spcAft>
              <a:buClr>
                <a:srgbClr val="666666"/>
              </a:buClr>
              <a:buSzPct val="100000"/>
              <a:buChar char="●"/>
            </a:pPr>
            <a:r>
              <a:rPr b="1" lang="en" sz="1400">
                <a:solidFill>
                  <a:srgbClr val="666666"/>
                </a:solidFill>
              </a:rPr>
              <a:t>Lucknow</a:t>
            </a:r>
            <a:r>
              <a:rPr lang="en" sz="1400">
                <a:solidFill>
                  <a:srgbClr val="666666"/>
                </a:solidFill>
              </a:rPr>
              <a:t>: Strong seasonal fluctuations, peak in late winter.</a:t>
            </a:r>
            <a:endParaRPr sz="1400">
              <a:solidFill>
                <a:srgbClr val="666666"/>
              </a:solidFill>
            </a:endParaRPr>
          </a:p>
          <a:p>
            <a:pPr indent="-91440" lvl="0" marL="182880" rtl="0" algn="l">
              <a:lnSpc>
                <a:spcPct val="115000"/>
              </a:lnSpc>
              <a:spcBef>
                <a:spcPts val="0"/>
              </a:spcBef>
              <a:spcAft>
                <a:spcPts val="0"/>
              </a:spcAft>
              <a:buNone/>
            </a:pPr>
            <a:r>
              <a:t/>
            </a:r>
            <a:endParaRPr sz="1400">
              <a:solidFill>
                <a:srgbClr val="666666"/>
              </a:solidFill>
            </a:endParaRPr>
          </a:p>
          <a:p>
            <a:pPr indent="-160337" lvl="0" marL="182880" rtl="0" algn="l">
              <a:lnSpc>
                <a:spcPct val="115000"/>
              </a:lnSpc>
              <a:spcBef>
                <a:spcPts val="0"/>
              </a:spcBef>
              <a:spcAft>
                <a:spcPts val="0"/>
              </a:spcAft>
              <a:buClr>
                <a:srgbClr val="666666"/>
              </a:buClr>
              <a:buSzPct val="100000"/>
              <a:buChar char="●"/>
            </a:pPr>
            <a:r>
              <a:rPr b="1" lang="en" sz="1400">
                <a:solidFill>
                  <a:srgbClr val="666666"/>
                </a:solidFill>
              </a:rPr>
              <a:t>Delhi</a:t>
            </a:r>
            <a:r>
              <a:rPr lang="en" sz="1400">
                <a:solidFill>
                  <a:srgbClr val="666666"/>
                </a:solidFill>
              </a:rPr>
              <a:t>: Moderate seasonality, noticeable peaks in winter months.</a:t>
            </a:r>
            <a:endParaRPr sz="1400">
              <a:solidFill>
                <a:srgbClr val="666666"/>
              </a:solidFill>
            </a:endParaRPr>
          </a:p>
          <a:p>
            <a:pPr indent="-91440" lvl="0" marL="182880" rtl="0" algn="l">
              <a:lnSpc>
                <a:spcPct val="115000"/>
              </a:lnSpc>
              <a:spcBef>
                <a:spcPts val="0"/>
              </a:spcBef>
              <a:spcAft>
                <a:spcPts val="0"/>
              </a:spcAft>
              <a:buNone/>
            </a:pPr>
            <a:r>
              <a:t/>
            </a:r>
            <a:endParaRPr sz="1400">
              <a:solidFill>
                <a:srgbClr val="666666"/>
              </a:solidFill>
            </a:endParaRPr>
          </a:p>
          <a:p>
            <a:pPr indent="-160337" lvl="0" marL="182880" rtl="0" algn="l">
              <a:lnSpc>
                <a:spcPct val="115000"/>
              </a:lnSpc>
              <a:spcBef>
                <a:spcPts val="0"/>
              </a:spcBef>
              <a:spcAft>
                <a:spcPts val="0"/>
              </a:spcAft>
              <a:buClr>
                <a:srgbClr val="666666"/>
              </a:buClr>
              <a:buSzPct val="100000"/>
              <a:buChar char="●"/>
            </a:pPr>
            <a:r>
              <a:rPr b="1" lang="en" sz="1400">
                <a:solidFill>
                  <a:srgbClr val="666666"/>
                </a:solidFill>
              </a:rPr>
              <a:t>Chennai</a:t>
            </a:r>
            <a:r>
              <a:rPr lang="en" sz="1400">
                <a:solidFill>
                  <a:srgbClr val="666666"/>
                </a:solidFill>
              </a:rPr>
              <a:t>: Weak seasonality, relatively stable throughout the year</a:t>
            </a:r>
            <a:endParaRPr sz="1400">
              <a:solidFill>
                <a:srgbClr val="666666"/>
              </a:solidFill>
            </a:endParaRPr>
          </a:p>
          <a:p>
            <a:pPr indent="-91440" lvl="0" marL="182880" rtl="0" algn="l">
              <a:lnSpc>
                <a:spcPct val="115000"/>
              </a:lnSpc>
              <a:spcBef>
                <a:spcPts val="0"/>
              </a:spcBef>
              <a:spcAft>
                <a:spcPts val="0"/>
              </a:spcAft>
              <a:buNone/>
            </a:pPr>
            <a:r>
              <a:t/>
            </a:r>
            <a:endParaRPr b="1" sz="1400">
              <a:solidFill>
                <a:srgbClr val="666666"/>
              </a:solidFill>
            </a:endParaRPr>
          </a:p>
          <a:p>
            <a:pPr indent="-160337" lvl="0" marL="182880" rtl="0" algn="l">
              <a:lnSpc>
                <a:spcPct val="115000"/>
              </a:lnSpc>
              <a:spcBef>
                <a:spcPts val="0"/>
              </a:spcBef>
              <a:spcAft>
                <a:spcPts val="0"/>
              </a:spcAft>
              <a:buClr>
                <a:srgbClr val="666666"/>
              </a:buClr>
              <a:buSzPct val="100000"/>
              <a:buChar char="●"/>
            </a:pPr>
            <a:r>
              <a:rPr b="1" lang="en" sz="1400">
                <a:solidFill>
                  <a:srgbClr val="666666"/>
                </a:solidFill>
              </a:rPr>
              <a:t>Bengaluru</a:t>
            </a:r>
            <a:r>
              <a:rPr lang="en" sz="1400">
                <a:solidFill>
                  <a:srgbClr val="666666"/>
                </a:solidFill>
              </a:rPr>
              <a:t>: Very mild seasonal changes, minimal fluctuation.</a:t>
            </a:r>
            <a:endParaRPr sz="14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154050" y="76200"/>
            <a:ext cx="8835900" cy="3780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r>
              <a:rPr lang="en"/>
              <a:t>Data Properties/EDA</a:t>
            </a:r>
            <a:endParaRPr/>
          </a:p>
        </p:txBody>
      </p:sp>
      <p:grpSp>
        <p:nvGrpSpPr>
          <p:cNvPr id="128" name="Google Shape;128;p18"/>
          <p:cNvGrpSpPr/>
          <p:nvPr/>
        </p:nvGrpSpPr>
        <p:grpSpPr>
          <a:xfrm>
            <a:off x="155725" y="1047916"/>
            <a:ext cx="8716531" cy="3130533"/>
            <a:chOff x="155725" y="1047916"/>
            <a:chExt cx="8716531" cy="3130533"/>
          </a:xfrm>
        </p:grpSpPr>
        <p:pic>
          <p:nvPicPr>
            <p:cNvPr id="129" name="Google Shape;129;p18"/>
            <p:cNvPicPr preferRelativeResize="0"/>
            <p:nvPr/>
          </p:nvPicPr>
          <p:blipFill>
            <a:blip r:embed="rId3">
              <a:alphaModFix/>
            </a:blip>
            <a:stretch>
              <a:fillRect/>
            </a:stretch>
          </p:blipFill>
          <p:spPr>
            <a:xfrm>
              <a:off x="155725" y="1127633"/>
              <a:ext cx="2024795" cy="3050817"/>
            </a:xfrm>
            <a:prstGeom prst="rect">
              <a:avLst/>
            </a:prstGeom>
            <a:noFill/>
            <a:ln>
              <a:noFill/>
            </a:ln>
          </p:spPr>
        </p:pic>
        <p:pic>
          <p:nvPicPr>
            <p:cNvPr id="130" name="Google Shape;130;p18"/>
            <p:cNvPicPr preferRelativeResize="0"/>
            <p:nvPr/>
          </p:nvPicPr>
          <p:blipFill>
            <a:blip r:embed="rId4">
              <a:alphaModFix/>
            </a:blip>
            <a:stretch>
              <a:fillRect/>
            </a:stretch>
          </p:blipFill>
          <p:spPr>
            <a:xfrm>
              <a:off x="2388031" y="1129201"/>
              <a:ext cx="2023065" cy="3047678"/>
            </a:xfrm>
            <a:prstGeom prst="rect">
              <a:avLst/>
            </a:prstGeom>
            <a:noFill/>
            <a:ln>
              <a:noFill/>
            </a:ln>
          </p:spPr>
        </p:pic>
        <p:pic>
          <p:nvPicPr>
            <p:cNvPr id="131" name="Google Shape;131;p18"/>
            <p:cNvPicPr preferRelativeResize="0"/>
            <p:nvPr/>
          </p:nvPicPr>
          <p:blipFill>
            <a:blip r:embed="rId5">
              <a:alphaModFix/>
            </a:blip>
            <a:stretch>
              <a:fillRect/>
            </a:stretch>
          </p:blipFill>
          <p:spPr>
            <a:xfrm>
              <a:off x="4618614" y="1087308"/>
              <a:ext cx="2023065" cy="3047678"/>
            </a:xfrm>
            <a:prstGeom prst="rect">
              <a:avLst/>
            </a:prstGeom>
            <a:noFill/>
            <a:ln>
              <a:noFill/>
            </a:ln>
          </p:spPr>
        </p:pic>
        <p:pic>
          <p:nvPicPr>
            <p:cNvPr id="132" name="Google Shape;132;p18"/>
            <p:cNvPicPr preferRelativeResize="0"/>
            <p:nvPr/>
          </p:nvPicPr>
          <p:blipFill>
            <a:blip r:embed="rId5">
              <a:alphaModFix/>
            </a:blip>
            <a:stretch>
              <a:fillRect/>
            </a:stretch>
          </p:blipFill>
          <p:spPr>
            <a:xfrm>
              <a:off x="6849191" y="1047916"/>
              <a:ext cx="2023065" cy="3047678"/>
            </a:xfrm>
            <a:prstGeom prst="rect">
              <a:avLst/>
            </a:prstGeom>
            <a:noFill/>
            <a:ln>
              <a:noFill/>
            </a:ln>
          </p:spPr>
        </p:pic>
      </p:grpSp>
      <p:sp>
        <p:nvSpPr>
          <p:cNvPr id="133" name="Google Shape;133;p18"/>
          <p:cNvSpPr/>
          <p:nvPr/>
        </p:nvSpPr>
        <p:spPr>
          <a:xfrm>
            <a:off x="315125" y="741625"/>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Lucknow</a:t>
            </a:r>
            <a:endParaRPr sz="1428">
              <a:solidFill>
                <a:srgbClr val="CC4125"/>
              </a:solidFill>
              <a:latin typeface="Roboto"/>
              <a:ea typeface="Roboto"/>
              <a:cs typeface="Roboto"/>
              <a:sym typeface="Roboto"/>
            </a:endParaRPr>
          </a:p>
        </p:txBody>
      </p:sp>
      <p:sp>
        <p:nvSpPr>
          <p:cNvPr id="134" name="Google Shape;134;p18"/>
          <p:cNvSpPr/>
          <p:nvPr/>
        </p:nvSpPr>
        <p:spPr>
          <a:xfrm>
            <a:off x="2585325" y="741625"/>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Delhi</a:t>
            </a:r>
            <a:endParaRPr sz="1428">
              <a:solidFill>
                <a:srgbClr val="CC4125"/>
              </a:solidFill>
              <a:latin typeface="Roboto"/>
              <a:ea typeface="Roboto"/>
              <a:cs typeface="Roboto"/>
              <a:sym typeface="Roboto"/>
            </a:endParaRPr>
          </a:p>
        </p:txBody>
      </p:sp>
      <p:sp>
        <p:nvSpPr>
          <p:cNvPr id="135" name="Google Shape;135;p18"/>
          <p:cNvSpPr/>
          <p:nvPr/>
        </p:nvSpPr>
        <p:spPr>
          <a:xfrm>
            <a:off x="4860588" y="741625"/>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Chennai</a:t>
            </a:r>
            <a:endParaRPr sz="1428">
              <a:solidFill>
                <a:srgbClr val="CC4125"/>
              </a:solidFill>
              <a:latin typeface="Roboto"/>
              <a:ea typeface="Roboto"/>
              <a:cs typeface="Roboto"/>
              <a:sym typeface="Roboto"/>
            </a:endParaRPr>
          </a:p>
        </p:txBody>
      </p:sp>
      <p:sp>
        <p:nvSpPr>
          <p:cNvPr id="136" name="Google Shape;136;p18"/>
          <p:cNvSpPr/>
          <p:nvPr/>
        </p:nvSpPr>
        <p:spPr>
          <a:xfrm>
            <a:off x="7085450" y="741625"/>
            <a:ext cx="1786800" cy="306300"/>
          </a:xfrm>
          <a:prstGeom prst="roundRect">
            <a:avLst>
              <a:gd fmla="val 16667" name="adj"/>
            </a:avLst>
          </a:prstGeom>
          <a:solidFill>
            <a:srgbClr val="E6B8A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28">
                <a:solidFill>
                  <a:srgbClr val="CC4125"/>
                </a:solidFill>
                <a:latin typeface="Roboto"/>
                <a:ea typeface="Roboto"/>
                <a:cs typeface="Roboto"/>
                <a:sym typeface="Roboto"/>
              </a:rPr>
              <a:t>Bengaluru</a:t>
            </a:r>
            <a:endParaRPr sz="1428">
              <a:solidFill>
                <a:srgbClr val="CC4125"/>
              </a:solidFill>
              <a:latin typeface="Roboto"/>
              <a:ea typeface="Roboto"/>
              <a:cs typeface="Roboto"/>
              <a:sym typeface="Roboto"/>
            </a:endParaRPr>
          </a:p>
        </p:txBody>
      </p:sp>
      <p:sp>
        <p:nvSpPr>
          <p:cNvPr id="137" name="Google Shape;137;p18"/>
          <p:cNvSpPr txBox="1"/>
          <p:nvPr>
            <p:ph idx="1" type="body"/>
          </p:nvPr>
        </p:nvSpPr>
        <p:spPr>
          <a:xfrm>
            <a:off x="315125" y="4266025"/>
            <a:ext cx="8557200" cy="806700"/>
          </a:xfrm>
          <a:prstGeom prst="rect">
            <a:avLst/>
          </a:prstGeom>
        </p:spPr>
        <p:txBody>
          <a:bodyPr anchorCtr="0" anchor="ctr" bIns="45700" lIns="91425" spcFirstLastPara="1" rIns="91425" wrap="square" tIns="45700">
            <a:normAutofit fontScale="85000" lnSpcReduction="20000"/>
          </a:bodyPr>
          <a:lstStyle/>
          <a:p>
            <a:pPr indent="-314960" lvl="0" marL="457200" rtl="0" algn="l">
              <a:spcBef>
                <a:spcPts val="0"/>
              </a:spcBef>
              <a:spcAft>
                <a:spcPts val="0"/>
              </a:spcAft>
              <a:buClr>
                <a:srgbClr val="666666"/>
              </a:buClr>
              <a:buSzPct val="100000"/>
              <a:buChar char="●"/>
            </a:pPr>
            <a:r>
              <a:rPr lang="en">
                <a:solidFill>
                  <a:srgbClr val="666666"/>
                </a:solidFill>
              </a:rPr>
              <a:t>D</a:t>
            </a:r>
            <a:r>
              <a:rPr lang="en">
                <a:solidFill>
                  <a:srgbClr val="666666"/>
                </a:solidFill>
              </a:rPr>
              <a:t>ata </a:t>
            </a:r>
            <a:r>
              <a:rPr lang="en">
                <a:solidFill>
                  <a:srgbClr val="666666"/>
                </a:solidFill>
              </a:rPr>
              <a:t>stationarity</a:t>
            </a:r>
            <a:r>
              <a:rPr lang="en">
                <a:solidFill>
                  <a:srgbClr val="666666"/>
                </a:solidFill>
              </a:rPr>
              <a:t> check using ACF and PACF analysis</a:t>
            </a:r>
            <a:endParaRPr>
              <a:solidFill>
                <a:srgbClr val="666666"/>
              </a:solidFill>
            </a:endParaRPr>
          </a:p>
          <a:p>
            <a:pPr indent="-314960" lvl="0" marL="457200" rtl="0" algn="l">
              <a:spcBef>
                <a:spcPts val="0"/>
              </a:spcBef>
              <a:spcAft>
                <a:spcPts val="0"/>
              </a:spcAft>
              <a:buClr>
                <a:srgbClr val="666666"/>
              </a:buClr>
              <a:buSzPct val="100000"/>
              <a:buChar char="●"/>
            </a:pPr>
            <a:r>
              <a:rPr lang="en">
                <a:solidFill>
                  <a:srgbClr val="666666"/>
                </a:solidFill>
              </a:rPr>
              <a:t>Data from four regions show instability; adjustments are needed</a:t>
            </a:r>
            <a:endParaRPr>
              <a:solidFill>
                <a:srgbClr val="666666"/>
              </a:solidFill>
            </a:endParaRPr>
          </a:p>
          <a:p>
            <a:pPr indent="-314960" lvl="0" marL="457200" rtl="0" algn="l">
              <a:spcBef>
                <a:spcPts val="0"/>
              </a:spcBef>
              <a:spcAft>
                <a:spcPts val="0"/>
              </a:spcAft>
              <a:buClr>
                <a:srgbClr val="666666"/>
              </a:buClr>
              <a:buSzPct val="100000"/>
              <a:buChar char="●"/>
            </a:pPr>
            <a:r>
              <a:rPr lang="en">
                <a:solidFill>
                  <a:srgbClr val="666666"/>
                </a:solidFill>
              </a:rPr>
              <a:t>Using Auto ARIMA to find optimal parameters for P D Q </a:t>
            </a:r>
            <a:endParaRPr>
              <a:solidFill>
                <a:srgbClr val="666666"/>
              </a:solidFill>
            </a:endParaRPr>
          </a:p>
          <a:p>
            <a:pPr indent="-314960" lvl="0" marL="457200" rtl="0" algn="l">
              <a:spcBef>
                <a:spcPts val="0"/>
              </a:spcBef>
              <a:spcAft>
                <a:spcPts val="0"/>
              </a:spcAft>
              <a:buClr>
                <a:srgbClr val="666666"/>
              </a:buClr>
              <a:buSzPct val="100000"/>
              <a:buChar char="●"/>
            </a:pPr>
            <a:r>
              <a:rPr lang="en">
                <a:solidFill>
                  <a:srgbClr val="666666"/>
                </a:solidFill>
              </a:rPr>
              <a:t>This method enhances the robustness of our time series forecasting</a:t>
            </a:r>
            <a:endParaRPr>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hicago ">
  <a:themeElements>
    <a:clrScheme name="UChicago">
      <a:dk1>
        <a:srgbClr val="800000"/>
      </a:dk1>
      <a:lt1>
        <a:srgbClr val="FFFFFF"/>
      </a:lt1>
      <a:dk2>
        <a:srgbClr val="110E0E"/>
      </a:dk2>
      <a:lt2>
        <a:srgbClr val="EAEAEA"/>
      </a:lt2>
      <a:accent1>
        <a:srgbClr val="800000"/>
      </a:accent1>
      <a:accent2>
        <a:srgbClr val="F8A429"/>
      </a:accent2>
      <a:accent3>
        <a:srgbClr val="C16622"/>
      </a:accent3>
      <a:accent4>
        <a:srgbClr val="91AB5A"/>
      </a:accent4>
      <a:accent5>
        <a:srgbClr val="58593F"/>
      </a:accent5>
      <a:accent6>
        <a:srgbClr val="155F83"/>
      </a:accent6>
      <a:hlink>
        <a:srgbClr val="800000"/>
      </a:hlink>
      <a:folHlink>
        <a:srgbClr val="BA7B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